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4" r:id="rId4"/>
    <p:sldId id="286" r:id="rId5"/>
    <p:sldId id="288" r:id="rId6"/>
    <p:sldId id="289" r:id="rId7"/>
    <p:sldId id="290" r:id="rId8"/>
    <p:sldId id="292" r:id="rId9"/>
    <p:sldId id="293" r:id="rId10"/>
    <p:sldId id="294" r:id="rId11"/>
    <p:sldId id="285" r:id="rId12"/>
    <p:sldId id="28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0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 varScale="1">
        <p:scale>
          <a:sx n="70" d="100"/>
          <a:sy n="70" d="100"/>
        </p:scale>
        <p:origin x="1356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36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39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252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57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33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228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5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85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919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761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48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36621-D26E-4073-8F86-E8A26DBFEA56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6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763688" y="2348880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756024" y="2492896"/>
            <a:ext cx="706444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 smtClean="0">
                <a:solidFill>
                  <a:srgbClr val="0A3087"/>
                </a:solidFill>
                <a:latin typeface="Garamond" pitchFamily="18" charset="0"/>
              </a:rPr>
              <a:t>The European </a:t>
            </a:r>
            <a:r>
              <a:rPr lang="en-GB" sz="4400" dirty="0">
                <a:solidFill>
                  <a:srgbClr val="0A3087"/>
                </a:solidFill>
                <a:latin typeface="Garamond" pitchFamily="18" charset="0"/>
              </a:rPr>
              <a:t>Human </a:t>
            </a:r>
            <a:r>
              <a:rPr lang="en-GB" sz="4400" dirty="0" smtClean="0">
                <a:solidFill>
                  <a:srgbClr val="0A3087"/>
                </a:solidFill>
                <a:latin typeface="Garamond" pitchFamily="18" charset="0"/>
              </a:rPr>
              <a:t>Rights</a:t>
            </a:r>
            <a:br>
              <a:rPr lang="en-GB" sz="4400" dirty="0" smtClean="0">
                <a:solidFill>
                  <a:srgbClr val="0A3087"/>
                </a:solidFill>
                <a:latin typeface="Garamond" pitchFamily="18" charset="0"/>
              </a:rPr>
            </a:br>
            <a:r>
              <a:rPr lang="en-GB" sz="4400" dirty="0" smtClean="0">
                <a:solidFill>
                  <a:srgbClr val="0A3087"/>
                </a:solidFill>
                <a:latin typeface="Garamond" pitchFamily="18" charset="0"/>
              </a:rPr>
              <a:t>Moot </a:t>
            </a:r>
            <a:r>
              <a:rPr lang="en-GB" sz="4400" dirty="0">
                <a:solidFill>
                  <a:srgbClr val="0A3087"/>
                </a:solidFill>
                <a:latin typeface="Garamond" pitchFamily="18" charset="0"/>
              </a:rPr>
              <a:t>Court Competition</a:t>
            </a:r>
            <a:endParaRPr lang="en-GB" sz="4400" dirty="0">
              <a:solidFill>
                <a:srgbClr val="0A3087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118" y="473162"/>
            <a:ext cx="1801315" cy="15156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59806" y="3939446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400" dirty="0" smtClean="0">
                <a:solidFill>
                  <a:srgbClr val="0A3087"/>
                </a:solidFill>
                <a:latin typeface="Garamond" pitchFamily="18" charset="0"/>
              </a:rPr>
              <a:t>Pre-moots</a:t>
            </a:r>
            <a:endParaRPr lang="en-GB" sz="4400" dirty="0">
              <a:solidFill>
                <a:srgbClr val="0A3087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27784" y="6165304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rgbClr val="0A3087"/>
                </a:solidFill>
                <a:latin typeface="Garamond" pitchFamily="18" charset="0"/>
              </a:rPr>
              <a:t>LXVIII</a:t>
            </a:r>
            <a:r>
              <a:rPr lang="pl-PL" dirty="0">
                <a:solidFill>
                  <a:srgbClr val="0A3087"/>
                </a:solidFill>
                <a:latin typeface="Garamond" pitchFamily="18" charset="0"/>
              </a:rPr>
              <a:t> </a:t>
            </a:r>
            <a:r>
              <a:rPr lang="en-GB" dirty="0">
                <a:solidFill>
                  <a:srgbClr val="0A3087"/>
                </a:solidFill>
                <a:latin typeface="Garamond" pitchFamily="18" charset="0"/>
              </a:rPr>
              <a:t>I</a:t>
            </a:r>
            <a:r>
              <a:rPr lang="pl-PL" dirty="0">
                <a:solidFill>
                  <a:srgbClr val="0A3087"/>
                </a:solidFill>
                <a:latin typeface="Garamond" pitchFamily="18" charset="0"/>
              </a:rPr>
              <a:t>nternational Council Meeting, Batumi, 18-25th October 2015</a:t>
            </a:r>
            <a:endParaRPr lang="en-GB" dirty="0">
              <a:solidFill>
                <a:srgbClr val="0A3087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84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2449412"/>
            <a:ext cx="66967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It is not elimination round – winner will not be qualified to the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Finding suitable solutions for future expansion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Chance for teams to practice before the Final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Chance for teams which will not be qualified to the Final to experience the oral pleadings part</a:t>
            </a:r>
          </a:p>
          <a:p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Cooperate with other Local/National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Chance for National Groups to be involved in international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44993" y="1553561"/>
            <a:ext cx="633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What the Pre-moot is?</a:t>
            </a:r>
            <a:endParaRPr lang="en-GB" sz="40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99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2449412"/>
            <a:ext cx="6696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Rules are binding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All the teams must be registered to ELSA International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All the teams must send their WS directly to ELSA International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Before or after the WS results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best team will not go directly to the Final in Strasbourg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Still, only one team per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44993" y="1553561"/>
            <a:ext cx="633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What can be done?</a:t>
            </a:r>
            <a:endParaRPr lang="en-GB" sz="40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6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7771" y="2440999"/>
            <a:ext cx="6696744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Promotion, information about the Round spread online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Inform your Local Groups, motivate them to create a team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Personal approach!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Get from VP MCC EI score sheets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same Case, the same Rules – make it accessible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Research of potential Sponsors and Judges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Prepare presentation of the project, offer, oficiall invitation to serve as a Judge, press release, documents for honorary patronage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Create budget</a:t>
            </a:r>
          </a:p>
          <a:p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44993" y="1553561"/>
            <a:ext cx="633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Step by step </a:t>
            </a:r>
            <a:endParaRPr lang="en-GB" sz="40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1030" name="Picture 6" descr="http://www.mfdance.co.uk/images/footstep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674427"/>
            <a:ext cx="2208979" cy="101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60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7771" y="2440999"/>
            <a:ext cx="66967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Time for Local Groups to find teams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Official invitation to Judges, provide them with guidelines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Book pleading venues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Cathering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Accommodation, if provided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Search for prizes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44993" y="1553561"/>
            <a:ext cx="633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2/3 months before the event </a:t>
            </a:r>
            <a:endParaRPr lang="en-GB" sz="40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82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7771" y="2440999"/>
            <a:ext cx="6696744" cy="7432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You know exact number of teams, which sent their Submissions to ELSA International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Provide teams with all needed information regarding the Round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Finalize the pleading schedule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Print materials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Prepare the OC schedule for the Round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Brieding for the OC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Training for Timekeepers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Finalize social programme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44993" y="1553561"/>
            <a:ext cx="633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After 15th of November</a:t>
            </a:r>
            <a:endParaRPr lang="en-GB" sz="40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32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7771" y="2440999"/>
            <a:ext cx="669674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Teams plead on both sides - Applicant and Respondent, Applicant on the rights side of the Jury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</a:rPr>
              <a:t>Brief the Jury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Jury has to consider the following points while scoring the oral pleadings: weighing of legal issues, argumentation (logic, reasoning), legal analysis (law, treaties, analysis and application of it), style (grammar, organization of arguments), teamwork, answering to judges questions.</a:t>
            </a: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0A3087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44993" y="1553561"/>
            <a:ext cx="633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Oral Pleadings</a:t>
            </a:r>
            <a:endParaRPr lang="en-GB" sz="40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9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7216" y="1412776"/>
            <a:ext cx="7056784" cy="5332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The Chairman of the Jury will welcome the </a:t>
            </a:r>
            <a:r>
              <a:rPr lang="en-US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teams</a:t>
            </a:r>
            <a:endParaRPr lang="pl-PL" dirty="0">
              <a:solidFill>
                <a:srgbClr val="0A3087"/>
              </a:solidFill>
              <a:latin typeface="Garamond" panose="02020404030301010803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</a:t>
            </a: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eams introduction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A</a:t>
            </a:r>
            <a:r>
              <a:rPr lang="en-US" dirty="0" err="1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pplicant</a:t>
            </a: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 </a:t>
            </a:r>
            <a:r>
              <a:rPr lang="en-US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– </a:t>
            </a: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35 minutes time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Re</a:t>
            </a:r>
            <a:r>
              <a:rPr lang="en-US" dirty="0" err="1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spondent</a:t>
            </a: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 </a:t>
            </a:r>
            <a:r>
              <a:rPr lang="en-US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– </a:t>
            </a: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35 minutes time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The Jury may ask questions during these pleadings at any time and number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It is up to the jury’s discretion whether a team shall be granted additional time when requested.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A</a:t>
            </a:r>
            <a:r>
              <a:rPr lang="en-US" dirty="0" err="1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pplicant</a:t>
            </a: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 - </a:t>
            </a:r>
            <a:r>
              <a:rPr lang="en-US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5 </a:t>
            </a: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minutes to present the rebuttal (according to what the respondent presented)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R</a:t>
            </a:r>
            <a:r>
              <a:rPr lang="en-US" dirty="0" err="1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espondent</a:t>
            </a:r>
            <a:r>
              <a:rPr lang="pl-PL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 </a:t>
            </a:r>
            <a:r>
              <a:rPr lang="pl-PL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- </a:t>
            </a:r>
            <a:r>
              <a:rPr lang="en-US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5 </a:t>
            </a: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minutes to present the sur-rebuttal on the just stated arguments from the applicant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GB" sz="11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2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7256" y="1662297"/>
            <a:ext cx="6696744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Garamond" panose="02020404030301010803" pitchFamily="18" charset="0"/>
                <a:ea typeface="MS Mincho" panose="02020609040205080304" pitchFamily="49" charset="-128"/>
              </a:rPr>
              <a:t> </a:t>
            </a:r>
            <a:endParaRPr lang="en-GB" sz="12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000" u="sng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The Team Appearance Sheet </a:t>
            </a:r>
            <a:endParaRPr lang="en-GB" sz="2000" dirty="0">
              <a:solidFill>
                <a:srgbClr val="0A3087"/>
              </a:solidFill>
              <a:latin typeface="Garamond" panose="02020404030301010803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Give 1 to each team and let them fill it out immediately</a:t>
            </a:r>
            <a:endParaRPr lang="en-GB" sz="2000" dirty="0">
              <a:solidFill>
                <a:srgbClr val="0A3087"/>
              </a:solidFill>
              <a:latin typeface="Garamond" panose="02020404030301010803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Then fill in the names from the appearance sheet into the score sheets for the Judges (2 for each Judge – applicant, </a:t>
            </a:r>
            <a:r>
              <a:rPr lang="en-US" sz="2000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respondent)</a:t>
            </a:r>
            <a:endParaRPr lang="pl-PL" sz="2000" dirty="0" smtClean="0">
              <a:solidFill>
                <a:srgbClr val="0A3087"/>
              </a:solidFill>
              <a:latin typeface="Garamond" panose="02020404030301010803" pitchFamily="18" charset="0"/>
              <a:ea typeface="MS Mincho" panose="02020609040205080304" pitchFamily="49" charset="-128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2000" u="sng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b) </a:t>
            </a:r>
            <a:r>
              <a:rPr lang="en-US" sz="2000" u="sng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The </a:t>
            </a:r>
            <a:r>
              <a:rPr lang="en-US" sz="2000" u="sng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Score Sheet</a:t>
            </a:r>
            <a:endParaRPr lang="en-GB" sz="2000" dirty="0">
              <a:solidFill>
                <a:srgbClr val="0A3087"/>
              </a:solidFill>
              <a:latin typeface="Garamond" panose="02020404030301010803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b="1" u="sng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Each Judge</a:t>
            </a:r>
            <a:r>
              <a:rPr lang="en-US" sz="2000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 has to receive </a:t>
            </a:r>
            <a:r>
              <a:rPr lang="en-US" sz="2000" b="1" u="sng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2 Score Sheets</a:t>
            </a:r>
            <a:r>
              <a:rPr lang="en-US" sz="2000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 – one for the Applicant and one for the Respondent (with the names of the teams filled out by </a:t>
            </a:r>
            <a:r>
              <a:rPr lang="en-US" sz="2000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you)</a:t>
            </a:r>
            <a:endParaRPr lang="en-GB" sz="2000" dirty="0">
              <a:solidFill>
                <a:srgbClr val="0A3087"/>
              </a:solidFill>
              <a:latin typeface="Garamond" panose="02020404030301010803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They have to be </a:t>
            </a:r>
            <a:r>
              <a:rPr lang="en-US" sz="2000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signed</a:t>
            </a:r>
            <a:endParaRPr lang="en-GB" sz="2000" dirty="0">
              <a:solidFill>
                <a:srgbClr val="0A3087"/>
              </a:solidFill>
              <a:latin typeface="Garamond" panose="02020404030301010803" pitchFamily="18" charset="0"/>
              <a:ea typeface="MS Mincho" panose="02020609040205080304" pitchFamily="49" charset="-128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latin typeface="Garamond" panose="02020404030301010803" pitchFamily="18" charset="0"/>
                <a:ea typeface="MS Mincho" panose="02020609040205080304" pitchFamily="49" charset="-128"/>
              </a:rPr>
              <a:t> </a:t>
            </a:r>
            <a:endParaRPr lang="en-GB" sz="12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44993" y="1553561"/>
            <a:ext cx="633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</a:t>
            </a:r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 Pleading sheets</a:t>
            </a:r>
            <a:endParaRPr lang="en-GB" sz="40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1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9596" y="1119375"/>
            <a:ext cx="6696744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latin typeface="Garamond" panose="02020404030301010803" pitchFamily="18" charset="0"/>
                <a:ea typeface="MS Mincho" panose="02020609040205080304" pitchFamily="49" charset="-128"/>
              </a:rPr>
              <a:t> </a:t>
            </a:r>
            <a:endParaRPr lang="en-GB" sz="1200" dirty="0" smtClean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lvl="0" algn="just">
              <a:lnSpc>
                <a:spcPct val="150000"/>
              </a:lnSpc>
            </a:pPr>
            <a:r>
              <a:rPr lang="pl-PL" u="sng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c) </a:t>
            </a:r>
            <a:r>
              <a:rPr lang="en-US" u="sng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The </a:t>
            </a:r>
            <a:r>
              <a:rPr lang="en-US" u="sng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Timekeeper Sheet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The timekeepers need 2 timekeeper sheets 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Fill in the names of the participants pleading and not pleading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Fill in the minutes they said they will be speaking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Minute the time – show the time cards and count the time (25,20,15,10,5,3,2,1,TIME) – use the second page of the timekeeper sheet as orientation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Count the questions from the Jury in the time per team, do not stop the </a:t>
            </a:r>
            <a:r>
              <a:rPr lang="en-US" dirty="0" smtClean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clock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Afterwards fill in the actual main pleading time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Fill in the time of the rebuttal/sur-rebuttal 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A3087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Sign the timekeepers sheet </a:t>
            </a:r>
            <a:endParaRPr lang="en-GB" sz="1200" dirty="0">
              <a:solidFill>
                <a:srgbClr val="0A3087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lvl="0" algn="just"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 </a:t>
            </a:r>
            <a:endParaRPr lang="en-GB" sz="1200" dirty="0">
              <a:solidFill>
                <a:prstClr val="black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lvl="0" algn="just"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  <a:latin typeface="Garamond" panose="02020404030301010803" pitchFamily="18" charset="0"/>
                <a:ea typeface="MS Mincho" panose="02020609040205080304" pitchFamily="49" charset="-128"/>
              </a:rPr>
              <a:t> </a:t>
            </a:r>
            <a:endParaRPr lang="en-GB" sz="1200" dirty="0">
              <a:solidFill>
                <a:prstClr val="black"/>
              </a:solidFill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 smtClean="0">
              <a:solidFill>
                <a:srgbClr val="0A3087"/>
              </a:solidFill>
              <a:latin typeface="Garamond" panose="02020404030301010803" pitchFamily="18" charset="0"/>
              <a:ea typeface="MS Mincho" panose="02020609040205080304" pitchFamily="49" charset="-128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latin typeface="Garamond" panose="02020404030301010803" pitchFamily="18" charset="0"/>
                <a:ea typeface="MS Mincho" panose="02020609040205080304" pitchFamily="49" charset="-128"/>
              </a:rPr>
              <a:t> </a:t>
            </a:r>
            <a:endParaRPr lang="en-GB" sz="12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49629" y="2996952"/>
            <a:ext cx="6339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National Rounds in the Network</a:t>
            </a:r>
            <a:endParaRPr lang="en-GB" sz="40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03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48244" y="1412776"/>
            <a:ext cx="6840760" cy="0"/>
          </a:xfrm>
          <a:prstGeom prst="line">
            <a:avLst/>
          </a:prstGeom>
          <a:ln w="31750" cmpd="sng"/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41740" y="934709"/>
            <a:ext cx="543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A3087"/>
                </a:solidFill>
                <a:latin typeface="Garamond" panose="02020404030301010803" pitchFamily="18" charset="0"/>
              </a:rPr>
              <a:t>The European Human Rights Moot Court Competition </a:t>
            </a:r>
            <a:endParaRPr lang="en-GB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091" y="185424"/>
            <a:ext cx="1109913" cy="9339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49629" y="2204864"/>
            <a:ext cx="6339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Discussion: pre-moots, </a:t>
            </a:r>
          </a:p>
          <a:p>
            <a:pPr algn="ctr"/>
            <a:r>
              <a:rPr lang="pl-PL" sz="3600" b="1" dirty="0" smtClean="0">
                <a:solidFill>
                  <a:srgbClr val="0A3087"/>
                </a:solidFill>
                <a:latin typeface="Garamond" panose="02020404030301010803" pitchFamily="18" charset="0"/>
              </a:rPr>
              <a:t>is it a way to go?</a:t>
            </a:r>
            <a:endParaRPr lang="en-GB" sz="4000" b="1" dirty="0">
              <a:solidFill>
                <a:srgbClr val="0A3087"/>
              </a:solidFill>
              <a:latin typeface="Garamond" panose="020204040303010108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3789040"/>
            <a:ext cx="3635140" cy="241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9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551</Words>
  <Application>Microsoft Office PowerPoint</Application>
  <PresentationFormat>On-screen Show (4:3)</PresentationFormat>
  <Paragraphs>129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MS Mincho</vt:lpstr>
      <vt:lpstr>Arial</vt:lpstr>
      <vt:lpstr>Calibri</vt:lpstr>
      <vt:lpstr>Garamond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IDENTITY</dc:title>
  <dc:creator>ELSA International</dc:creator>
  <cp:lastModifiedBy>ELSA International</cp:lastModifiedBy>
  <cp:revision>70</cp:revision>
  <dcterms:created xsi:type="dcterms:W3CDTF">2012-08-26T12:11:30Z</dcterms:created>
  <dcterms:modified xsi:type="dcterms:W3CDTF">2015-10-14T15:37:13Z</dcterms:modified>
</cp:coreProperties>
</file>