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2" r:id="rId3"/>
    <p:sldId id="264" r:id="rId4"/>
    <p:sldId id="269" r:id="rId5"/>
    <p:sldId id="270" r:id="rId6"/>
    <p:sldId id="280" r:id="rId7"/>
    <p:sldId id="281" r:id="rId8"/>
    <p:sldId id="282" r:id="rId9"/>
    <p:sldId id="274" r:id="rId10"/>
    <p:sldId id="275" r:id="rId11"/>
    <p:sldId id="276" r:id="rId12"/>
    <p:sldId id="277" r:id="rId13"/>
    <p:sldId id="278" r:id="rId14"/>
    <p:sldId id="279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087"/>
    <a:srgbClr val="FFFFFF"/>
    <a:srgbClr val="939598"/>
    <a:srgbClr val="0B0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2" autoAdjust="0"/>
    <p:restoredTop sz="94643"/>
  </p:normalViewPr>
  <p:slideViewPr>
    <p:cSldViewPr>
      <p:cViewPr varScale="1">
        <p:scale>
          <a:sx n="82" d="100"/>
          <a:sy n="82" d="100"/>
        </p:scale>
        <p:origin x="148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23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22338-EC6E-42C6-BFD6-F67DFA4C0B77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99E51-3B92-4EA3-B21B-B2C4AB2112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712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D3E22-60C9-5C44-8CC1-92075E8C65DC}" type="datetimeFigureOut">
              <a:rPr lang="nb-NO" smtClean="0"/>
              <a:t>19.10.2017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1B997-1BDA-0F42-A530-BD02C2CF84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041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1B997-1BDA-0F42-A530-BD02C2CF84A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74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1B997-1BDA-0F42-A530-BD02C2CF84A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767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Watch</a:t>
            </a:r>
            <a:r>
              <a:rPr lang="et-EE" baseline="0" dirty="0"/>
              <a:t> https://www.ted.com/talks/zaria_forman_drawings_that_show_the_beauty_and_fragility_of_earth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1B997-1BDA-0F42-A530-BD02C2CF84A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818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Watch</a:t>
            </a:r>
            <a:r>
              <a:rPr lang="et-EE" baseline="0" dirty="0"/>
              <a:t> https://www.ted.com/talks/zaria_forman_drawings_that_show_the_beauty_and_fragility_of_earth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1B997-1BDA-0F42-A530-BD02C2CF84A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2376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1B997-1BDA-0F42-A530-BD02C2CF84A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278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23728" y="2751063"/>
            <a:ext cx="6287995" cy="1470025"/>
          </a:xfrm>
        </p:spPr>
        <p:txBody>
          <a:bodyPr>
            <a:normAutofit/>
          </a:bodyPr>
          <a:lstStyle>
            <a:lvl1pPr>
              <a:defRPr sz="4000" b="1" i="0">
                <a:solidFill>
                  <a:srgbClr val="0A3087"/>
                </a:solidFill>
                <a:latin typeface="Helvetica"/>
                <a:ea typeface="Helvetica Neue" charset="0"/>
                <a:cs typeface="Helvetica"/>
              </a:defRPr>
            </a:lvl1pPr>
          </a:lstStyle>
          <a:p>
            <a:r>
              <a:rPr lang="nb-NO" dirty="0"/>
              <a:t>The New </a:t>
            </a:r>
            <a:r>
              <a:rPr lang="nb-NO" dirty="0" err="1"/>
              <a:t>PowePoint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10814" y="4221088"/>
            <a:ext cx="4896544" cy="64807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  <a:latin typeface="Helvetica"/>
                <a:ea typeface="Helvetica Neue" charset="0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Simple &amp; </a:t>
            </a:r>
            <a:r>
              <a:rPr lang="nb-NO" dirty="0" err="1"/>
              <a:t>modern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41736621-D26E-4073-8F86-E8A26DBFEA56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TekstSylinder 4"/>
          <p:cNvSpPr txBox="1"/>
          <p:nvPr/>
        </p:nvSpPr>
        <p:spPr>
          <a:xfrm>
            <a:off x="8595360" y="-1767840"/>
            <a:ext cx="914400" cy="914400"/>
          </a:xfrm>
          <a:prstGeom prst="rect">
            <a:avLst/>
          </a:prstGeom>
        </p:spPr>
        <p:txBody>
          <a:bodyPr wrap="none" lIns="91425" tIns="91425" rIns="91425" bIns="91425" rtlCol="0" anchor="t" anchorCtr="0">
            <a:noAutofit/>
          </a:bodyPr>
          <a:lstStyle/>
          <a:p>
            <a:pPr marL="180000">
              <a:spcBef>
                <a:spcPts val="0"/>
              </a:spcBef>
              <a:buFont typeface="Courier New" charset="0"/>
              <a:buChar char="o"/>
            </a:pPr>
            <a:endParaRPr lang="nb-NO" sz="2500" dirty="0" err="1">
              <a:latin typeface="EB Garamond" charset="0"/>
              <a:ea typeface="EB Garamond" charset="0"/>
              <a:cs typeface="EB Garamond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7050157" y="3525078"/>
            <a:ext cx="914400" cy="914400"/>
          </a:xfrm>
          <a:prstGeom prst="rect">
            <a:avLst/>
          </a:prstGeom>
        </p:spPr>
        <p:txBody>
          <a:bodyPr wrap="none" lIns="91425" tIns="91425" rIns="91425" bIns="91425" rtlCol="0" anchor="t" anchorCtr="0">
            <a:noAutofit/>
          </a:bodyPr>
          <a:lstStyle/>
          <a:p>
            <a:pPr marL="180000">
              <a:spcBef>
                <a:spcPts val="0"/>
              </a:spcBef>
              <a:buFont typeface="Courier New" charset="0"/>
              <a:buChar char="o"/>
            </a:pPr>
            <a:endParaRPr lang="nb-NO" sz="2500" dirty="0" err="1">
              <a:latin typeface="EB Garamond" charset="0"/>
              <a:ea typeface="EB Garamond" charset="0"/>
              <a:cs typeface="EB 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69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5904656" cy="1143000"/>
          </a:xfrm>
        </p:spPr>
        <p:txBody>
          <a:bodyPr>
            <a:normAutofit/>
          </a:bodyPr>
          <a:lstStyle>
            <a:lvl1pPr algn="l">
              <a:defRPr sz="3000" b="0" i="0">
                <a:solidFill>
                  <a:srgbClr val="0A3087"/>
                </a:solidFill>
                <a:latin typeface="Helvetica"/>
                <a:ea typeface="Helvetica Neue" charset="0"/>
                <a:cs typeface="Helvetica"/>
              </a:defRPr>
            </a:lvl1pPr>
          </a:lstStyle>
          <a:p>
            <a:r>
              <a:rPr lang="nb-NO" noProof="0" dirty="0"/>
              <a:t>Klikk for å redigere tittelstil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14202"/>
            <a:ext cx="6923112" cy="4525963"/>
          </a:xfrm>
        </p:spPr>
        <p:txBody>
          <a:bodyPr/>
          <a:lstStyle>
            <a:lvl1pPr>
              <a:defRPr>
                <a:latin typeface="Garamond"/>
                <a:cs typeface="Garamond"/>
              </a:defRPr>
            </a:lvl1pPr>
            <a:lvl2pPr>
              <a:defRPr>
                <a:latin typeface="Garamond"/>
                <a:cs typeface="Garamond"/>
              </a:defRPr>
            </a:lvl2pPr>
            <a:lvl3pPr>
              <a:defRPr>
                <a:latin typeface="Garamond"/>
                <a:cs typeface="Garamond"/>
              </a:defRPr>
            </a:lvl3pPr>
            <a:lvl4pPr>
              <a:defRPr>
                <a:latin typeface="Garamond"/>
                <a:cs typeface="Garamond"/>
              </a:defRPr>
            </a:lvl4pPr>
            <a:lvl5pPr>
              <a:defRPr>
                <a:latin typeface="Garamond"/>
                <a:cs typeface="Garamond"/>
              </a:defRPr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2189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delingsoverskrif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2123728" y="2751063"/>
            <a:ext cx="6287995" cy="1470025"/>
          </a:xfrm>
        </p:spPr>
        <p:txBody>
          <a:bodyPr>
            <a:normAutofit/>
          </a:bodyPr>
          <a:lstStyle>
            <a:lvl1pPr>
              <a:defRPr sz="4000" b="1" i="0">
                <a:solidFill>
                  <a:srgbClr val="0A3087"/>
                </a:solidFill>
                <a:latin typeface="Helvetica"/>
                <a:ea typeface="Helvetica Neue" charset="0"/>
                <a:cs typeface="Helvetica"/>
              </a:defRPr>
            </a:lvl1pPr>
          </a:lstStyle>
          <a:p>
            <a:r>
              <a:rPr lang="nb-NO" dirty="0"/>
              <a:t>The New </a:t>
            </a:r>
            <a:r>
              <a:rPr lang="nb-NO" dirty="0" err="1"/>
              <a:t>PowePoint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10814" y="4221088"/>
            <a:ext cx="4896544" cy="64807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  <a:latin typeface="Helvetica"/>
                <a:ea typeface="Helvetica Neue" charset="0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Simple &amp; </a:t>
            </a:r>
            <a:r>
              <a:rPr lang="nb-NO" dirty="0" err="1"/>
              <a:t>modern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7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143000"/>
          </a:xfrm>
        </p:spPr>
        <p:txBody>
          <a:bodyPr>
            <a:normAutofit/>
          </a:bodyPr>
          <a:lstStyle>
            <a:lvl1pPr algn="l">
              <a:defRPr sz="3000">
                <a:solidFill>
                  <a:srgbClr val="0A3087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38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143000"/>
          </a:xfrm>
        </p:spPr>
        <p:txBody>
          <a:bodyPr>
            <a:normAutofit/>
          </a:bodyPr>
          <a:lstStyle>
            <a:lvl1pPr algn="l">
              <a:defRPr sz="3000">
                <a:solidFill>
                  <a:srgbClr val="0A3087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18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45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0A3087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692696"/>
            <a:ext cx="5111750" cy="54334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Mastertext</a:t>
            </a:r>
            <a:r>
              <a:rPr lang="en-US" dirty="0"/>
              <a:t>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84542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 bildet til plassholderen eller klikk ikonet for å legge til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7339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2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bg>
      <p:bgPr>
        <a:solidFill>
          <a:schemeClr val="tx1">
            <a:tint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736621-D26E-4073-8F86-E8A26DBFEA56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D63DD1-3482-4D41-936F-FA7BE82C9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51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noProof="0" dirty="0"/>
              <a:t>Klikk for å redigere tittelstil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028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3000" kern="1200" noProof="0" dirty="0">
          <a:solidFill>
            <a:srgbClr val="0A3087"/>
          </a:solidFill>
          <a:latin typeface="Helvetica"/>
          <a:ea typeface="Helvetica Neue" charset="0"/>
          <a:cs typeface="Helvetic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ourier New" charset="0"/>
        <a:buChar char="o"/>
        <a:defRPr sz="2500" kern="1200">
          <a:solidFill>
            <a:schemeClr val="tx1"/>
          </a:solidFill>
          <a:latin typeface="EB Garamond" charset="0"/>
          <a:ea typeface="EB Garamond" charset="0"/>
          <a:cs typeface="EB Garamond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charset="0"/>
        <a:buChar char="o"/>
        <a:defRPr sz="2500" kern="1200">
          <a:solidFill>
            <a:schemeClr val="tx1"/>
          </a:solidFill>
          <a:latin typeface="EB Garamond" charset="0"/>
          <a:ea typeface="EB Garamond" charset="0"/>
          <a:cs typeface="EB Garamond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Courier New" charset="0"/>
        <a:buChar char="o"/>
        <a:defRPr sz="2500" kern="1200">
          <a:solidFill>
            <a:schemeClr val="tx1"/>
          </a:solidFill>
          <a:latin typeface="EB Garamond" charset="0"/>
          <a:ea typeface="EB Garamond" charset="0"/>
          <a:cs typeface="EB Garamond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charset="0"/>
        <a:buChar char="o"/>
        <a:defRPr sz="2500" kern="1200">
          <a:solidFill>
            <a:schemeClr val="tx1"/>
          </a:solidFill>
          <a:latin typeface="EB Garamond" charset="0"/>
          <a:ea typeface="EB Garamond" charset="0"/>
          <a:cs typeface="EB Garamond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Courier New" charset="0"/>
        <a:buChar char="o"/>
        <a:defRPr sz="2500" kern="1200">
          <a:solidFill>
            <a:schemeClr val="tx1"/>
          </a:solidFill>
          <a:latin typeface="EB Garamond" charset="0"/>
          <a:ea typeface="EB Garamond" charset="0"/>
          <a:cs typeface="EB Garamond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15088" y="2760799"/>
            <a:ext cx="6287995" cy="1470025"/>
          </a:xfrm>
        </p:spPr>
        <p:txBody>
          <a:bodyPr>
            <a:normAutofit/>
          </a:bodyPr>
          <a:lstStyle/>
          <a:p>
            <a:pPr algn="ctr"/>
            <a:r>
              <a:rPr lang="et-EE" dirty="0"/>
              <a:t>International Focus Programme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t-EE" dirty="0"/>
              <a:t>KAM Bratislava 2017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6650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ittel 1"/>
          <p:cNvSpPr txBox="1">
            <a:spLocks/>
          </p:cNvSpPr>
          <p:nvPr/>
        </p:nvSpPr>
        <p:spPr>
          <a:xfrm>
            <a:off x="611560" y="2132856"/>
            <a:ext cx="3871342" cy="943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GB" sz="3000" b="0" i="0" kern="1200" noProof="0">
                <a:solidFill>
                  <a:srgbClr val="0A3087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t-EE" dirty="0"/>
              <a:t>Why IFP?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98581" y="2852936"/>
            <a:ext cx="39088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t-EE" sz="2400" kern="12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EB Garamond" charset="0"/>
                <a:cs typeface="EB Garamond" charset="0"/>
              </a:rPr>
              <a:t>Regulations</a:t>
            </a:r>
          </a:p>
          <a:p>
            <a:pPr marL="342900" indent="-342900">
              <a:buFontTx/>
              <a:buChar char="-"/>
            </a:pPr>
            <a:r>
              <a:rPr lang="et-EE" sz="2400" dirty="0">
                <a:latin typeface="Garamond" panose="02020404030301010803" pitchFamily="18" charset="0"/>
                <a:ea typeface="EB Garamond" charset="0"/>
                <a:cs typeface="EB Garamond" charset="0"/>
              </a:rPr>
              <a:t>Unified branding</a:t>
            </a:r>
          </a:p>
          <a:p>
            <a:pPr marL="342900" indent="-342900">
              <a:buFontTx/>
              <a:buChar char="-"/>
            </a:pPr>
            <a:r>
              <a:rPr lang="et-EE" sz="2400" dirty="0">
                <a:latin typeface="Garamond" panose="02020404030301010803" pitchFamily="18" charset="0"/>
                <a:ea typeface="EB Garamond" charset="0"/>
                <a:cs typeface="EB Garamond" charset="0"/>
              </a:rPr>
              <a:t>Guidelines</a:t>
            </a:r>
          </a:p>
          <a:p>
            <a:pPr marL="342900" indent="-342900">
              <a:buFontTx/>
              <a:buChar char="-"/>
            </a:pPr>
            <a:endParaRPr lang="et-EE" sz="2400" dirty="0">
              <a:latin typeface="Garamond" panose="02020404030301010803" pitchFamily="18" charset="0"/>
              <a:ea typeface="EB Garamond" charset="0"/>
              <a:cs typeface="EB Garamond" charset="0"/>
            </a:endParaRPr>
          </a:p>
          <a:p>
            <a:r>
              <a:rPr lang="et-EE" sz="2400" dirty="0">
                <a:latin typeface="Garamond" panose="02020404030301010803" pitchFamily="18" charset="0"/>
                <a:ea typeface="EB Garamond" charset="0"/>
                <a:cs typeface="EB Garamond" charset="0"/>
              </a:rPr>
              <a:t>+ Rebranding?</a:t>
            </a:r>
          </a:p>
          <a:p>
            <a:endParaRPr lang="et-EE" sz="2400" dirty="0">
              <a:latin typeface="Garamond" panose="02020404030301010803" pitchFamily="18" charset="0"/>
              <a:ea typeface="EB Garamond" charset="0"/>
              <a:cs typeface="EB Garamond" charset="0"/>
            </a:endParaRPr>
          </a:p>
          <a:p>
            <a:pPr marL="342900" indent="-342900">
              <a:buFontTx/>
              <a:buChar char="-"/>
            </a:pPr>
            <a:endParaRPr lang="nb-NO" sz="2400" kern="1200" dirty="0">
              <a:solidFill>
                <a:schemeClr val="tx1"/>
              </a:solidFill>
              <a:effectLst/>
              <a:latin typeface="Garamond" panose="02020404030301010803" pitchFamily="18" charset="0"/>
              <a:ea typeface="EB Garamond" charset="0"/>
              <a:cs typeface="EB Garamon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83696" y="2132856"/>
            <a:ext cx="2049262" cy="1984893"/>
          </a:xfrm>
          <a:prstGeom prst="rect">
            <a:avLst/>
          </a:prstGeom>
          <a:noFill/>
          <a:ln w="9525" cap="flat" cmpd="sng" algn="ctr">
            <a:solidFill>
              <a:srgbClr val="939598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8" name="Rectangle 7"/>
          <p:cNvSpPr/>
          <p:nvPr/>
        </p:nvSpPr>
        <p:spPr>
          <a:xfrm>
            <a:off x="4932040" y="2009251"/>
            <a:ext cx="2316101" cy="2201060"/>
          </a:xfrm>
          <a:prstGeom prst="rect">
            <a:avLst/>
          </a:prstGeom>
          <a:noFill/>
          <a:ln w="9525" cap="flat" cmpd="sng" algn="ctr">
            <a:solidFill>
              <a:srgbClr val="939598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62"/>
          <a:stretch/>
        </p:blipFill>
        <p:spPr>
          <a:xfrm>
            <a:off x="4881916" y="2024744"/>
            <a:ext cx="2413552" cy="221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44"/>
          <p:cNvSpPr/>
          <p:nvPr/>
        </p:nvSpPr>
        <p:spPr>
          <a:xfrm>
            <a:off x="3131840" y="1340768"/>
            <a:ext cx="3329099" cy="3329099"/>
          </a:xfrm>
          <a:prstGeom prst="ellipse">
            <a:avLst/>
          </a:prstGeom>
          <a:noFill/>
          <a:ln w="9525" cap="flat" cmpd="sng">
            <a:solidFill>
              <a:srgbClr val="939598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t-EE" sz="2400" b="1" dirty="0">
                <a:solidFill>
                  <a:srgbClr val="0A3087"/>
                </a:solidFill>
                <a:latin typeface="Roboto Slab"/>
                <a:ea typeface="Roboto Slab"/>
                <a:cs typeface="Roboto Slab"/>
                <a:sym typeface="Roboto Slab"/>
              </a:rPr>
              <a:t>What about the environment?</a:t>
            </a:r>
            <a:endParaRPr lang="en" sz="2400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7223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44"/>
          <p:cNvSpPr/>
          <p:nvPr/>
        </p:nvSpPr>
        <p:spPr>
          <a:xfrm>
            <a:off x="3203848" y="1340768"/>
            <a:ext cx="3329099" cy="3329099"/>
          </a:xfrm>
          <a:prstGeom prst="ellipse">
            <a:avLst/>
          </a:prstGeom>
          <a:noFill/>
          <a:ln w="9525" cap="flat" cmpd="sng">
            <a:solidFill>
              <a:srgbClr val="939598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t-EE" sz="2400" b="1" dirty="0">
                <a:solidFill>
                  <a:srgbClr val="0A3087"/>
                </a:solidFill>
                <a:latin typeface="Roboto Slab"/>
                <a:ea typeface="Roboto Slab"/>
                <a:cs typeface="Roboto Slab"/>
                <a:sym typeface="Roboto Slab"/>
              </a:rPr>
              <a:t>So umm. What about us?</a:t>
            </a:r>
            <a:endParaRPr lang="en" sz="2400" dirty="0">
              <a:solidFill>
                <a:srgbClr val="0A308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078553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2348880"/>
            <a:ext cx="5904656" cy="1143000"/>
          </a:xfrm>
        </p:spPr>
        <p:txBody>
          <a:bodyPr/>
          <a:lstStyle/>
          <a:p>
            <a:pPr algn="ctr"/>
            <a:r>
              <a:rPr lang="et-EE" dirty="0"/>
              <a:t>A voice to law students and young lawyers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19672" y="3645024"/>
            <a:ext cx="59046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GB" sz="3000" b="0" i="0" kern="1200" noProof="0">
                <a:solidFill>
                  <a:srgbClr val="0A3087"/>
                </a:solidFill>
                <a:latin typeface="Helvetica"/>
                <a:ea typeface="Helvetica Neue" charset="0"/>
                <a:cs typeface="Helvetica"/>
              </a:defRPr>
            </a:lvl1pPr>
          </a:lstStyle>
          <a:p>
            <a:pPr algn="ctr"/>
            <a:r>
              <a:rPr lang="et-EE" dirty="0"/>
              <a:t>Reassert the primary goals of ELSA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22939" y="1052736"/>
            <a:ext cx="59046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GB" sz="3000" b="0" i="0" kern="1200" noProof="0">
                <a:solidFill>
                  <a:srgbClr val="0A3087"/>
                </a:solidFill>
                <a:latin typeface="Helvetica"/>
                <a:ea typeface="Helvetica Neue" charset="0"/>
                <a:cs typeface="Helvetica"/>
              </a:defRPr>
            </a:lvl1pPr>
          </a:lstStyle>
          <a:p>
            <a:pPr algn="ctr"/>
            <a:r>
              <a:rPr lang="et-EE" dirty="0"/>
              <a:t>Bring attention to a forgotten topic</a:t>
            </a:r>
          </a:p>
        </p:txBody>
      </p:sp>
    </p:spTree>
    <p:extLst>
      <p:ext uri="{BB962C8B-B14F-4D97-AF65-F5344CB8AC3E}">
        <p14:creationId xmlns:p14="http://schemas.microsoft.com/office/powerpoint/2010/main" val="166598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24936" cy="1143000"/>
          </a:xfrm>
        </p:spPr>
        <p:txBody>
          <a:bodyPr/>
          <a:lstStyle/>
          <a:p>
            <a:pPr algn="ctr"/>
            <a:r>
              <a:rPr lang="et-EE" dirty="0"/>
              <a:t>What is the situation now?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t-EE" dirty="0"/>
              <a:t>Total 40 Events</a:t>
            </a:r>
          </a:p>
          <a:p>
            <a:pPr marL="0" indent="0">
              <a:buNone/>
            </a:pPr>
            <a:r>
              <a:rPr lang="et-EE" dirty="0"/>
              <a:t>Czech Rep : 4</a:t>
            </a:r>
          </a:p>
          <a:p>
            <a:pPr marL="0" indent="0">
              <a:buNone/>
            </a:pPr>
            <a:r>
              <a:rPr lang="et-EE" dirty="0"/>
              <a:t>Estonia: 1</a:t>
            </a:r>
          </a:p>
          <a:p>
            <a:pPr marL="0" indent="0">
              <a:buNone/>
            </a:pPr>
            <a:r>
              <a:rPr lang="et-EE" dirty="0"/>
              <a:t>Finland: 7</a:t>
            </a:r>
          </a:p>
          <a:p>
            <a:pPr marL="0" indent="0">
              <a:buNone/>
            </a:pPr>
            <a:r>
              <a:rPr lang="et-EE" dirty="0"/>
              <a:t>Sweden: 6</a:t>
            </a:r>
          </a:p>
          <a:p>
            <a:pPr marL="0" indent="0">
              <a:buNone/>
            </a:pPr>
            <a:r>
              <a:rPr lang="et-EE" dirty="0"/>
              <a:t>Greece: 1</a:t>
            </a:r>
          </a:p>
          <a:p>
            <a:pPr marL="0" indent="0">
              <a:buNone/>
            </a:pPr>
            <a:r>
              <a:rPr lang="et-EE" dirty="0"/>
              <a:t>Italy: 7</a:t>
            </a:r>
          </a:p>
          <a:p>
            <a:pPr marL="0" indent="0">
              <a:buNone/>
            </a:pPr>
            <a:r>
              <a:rPr lang="et-EE" dirty="0"/>
              <a:t>Malta: 1</a:t>
            </a:r>
          </a:p>
          <a:p>
            <a:pPr marL="0" indent="0">
              <a:buNone/>
            </a:pPr>
            <a:r>
              <a:rPr lang="et-EE" dirty="0"/>
              <a:t>Norway: 1</a:t>
            </a:r>
          </a:p>
          <a:p>
            <a:pPr marL="0" indent="0">
              <a:buNone/>
            </a:pPr>
            <a:r>
              <a:rPr lang="et-EE" dirty="0"/>
              <a:t>Poland: 3</a:t>
            </a:r>
          </a:p>
          <a:p>
            <a:pPr marL="0" indent="0">
              <a:buNone/>
            </a:pPr>
            <a:r>
              <a:rPr lang="et-EE" dirty="0"/>
              <a:t>Romania: 4 </a:t>
            </a:r>
          </a:p>
          <a:p>
            <a:pPr marL="0" indent="0">
              <a:buNone/>
            </a:pPr>
            <a:r>
              <a:rPr lang="et-EE" dirty="0"/>
              <a:t>Spain: 1</a:t>
            </a:r>
          </a:p>
          <a:p>
            <a:pPr marL="0" indent="0">
              <a:buNone/>
            </a:pPr>
            <a:r>
              <a:rPr lang="et-EE" dirty="0"/>
              <a:t>Turkey: 1</a:t>
            </a:r>
          </a:p>
          <a:p>
            <a:pPr marL="0" indent="0">
              <a:buNone/>
            </a:pPr>
            <a:r>
              <a:rPr lang="et-EE" dirty="0"/>
              <a:t>Ukraine: 2</a:t>
            </a:r>
          </a:p>
        </p:txBody>
      </p:sp>
    </p:spTree>
    <p:extLst>
      <p:ext uri="{BB962C8B-B14F-4D97-AF65-F5344CB8AC3E}">
        <p14:creationId xmlns:p14="http://schemas.microsoft.com/office/powerpoint/2010/main" val="1607062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2420888"/>
            <a:ext cx="5904656" cy="1143000"/>
          </a:xfrm>
        </p:spPr>
        <p:txBody>
          <a:bodyPr/>
          <a:lstStyle/>
          <a:p>
            <a:r>
              <a:rPr lang="et-EE" dirty="0"/>
              <a:t>So what’s the future of IFP?</a:t>
            </a:r>
          </a:p>
        </p:txBody>
      </p:sp>
    </p:spTree>
    <p:extLst>
      <p:ext uri="{BB962C8B-B14F-4D97-AF65-F5344CB8AC3E}">
        <p14:creationId xmlns:p14="http://schemas.microsoft.com/office/powerpoint/2010/main" val="1301789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2420888"/>
            <a:ext cx="5904656" cy="1143000"/>
          </a:xfrm>
        </p:spPr>
        <p:txBody>
          <a:bodyPr/>
          <a:lstStyle/>
          <a:p>
            <a:pPr algn="ctr"/>
            <a:r>
              <a:rPr lang="et-EE" dirty="0"/>
              <a:t>How can we do it?</a:t>
            </a:r>
          </a:p>
        </p:txBody>
      </p:sp>
    </p:spTree>
    <p:extLst>
      <p:ext uri="{BB962C8B-B14F-4D97-AF65-F5344CB8AC3E}">
        <p14:creationId xmlns:p14="http://schemas.microsoft.com/office/powerpoint/2010/main" val="253560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Year of IFP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March 2017 – August 2017</a:t>
            </a:r>
          </a:p>
          <a:p>
            <a:pPr lvl="1"/>
            <a:r>
              <a:rPr lang="en-US" dirty="0"/>
              <a:t>Host </a:t>
            </a:r>
            <a:r>
              <a:rPr lang="en-US" b="1" dirty="0"/>
              <a:t>IFP week </a:t>
            </a:r>
            <a:r>
              <a:rPr lang="en-US" dirty="0"/>
              <a:t>in April throughout the whole of the Network to increase the IFP awareness. In this week each Local Group should prepare several IFP events.</a:t>
            </a:r>
          </a:p>
          <a:p>
            <a:pPr lvl="1"/>
            <a:r>
              <a:rPr lang="en-US" dirty="0"/>
              <a:t>Use IFP week Events </a:t>
            </a:r>
            <a:r>
              <a:rPr lang="en-US" b="1" dirty="0"/>
              <a:t>reports</a:t>
            </a:r>
            <a:r>
              <a:rPr lang="en-US" dirty="0"/>
              <a:t> and the results of the events in publications on all levels.</a:t>
            </a:r>
          </a:p>
        </p:txBody>
      </p:sp>
    </p:spTree>
    <p:extLst>
      <p:ext uri="{BB962C8B-B14F-4D97-AF65-F5344CB8AC3E}">
        <p14:creationId xmlns:p14="http://schemas.microsoft.com/office/powerpoint/2010/main" val="640094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46" y="1223152"/>
            <a:ext cx="5939583" cy="4525963"/>
          </a:xfrm>
        </p:spPr>
      </p:pic>
    </p:spTree>
    <p:extLst>
      <p:ext uri="{BB962C8B-B14F-4D97-AF65-F5344CB8AC3E}">
        <p14:creationId xmlns:p14="http://schemas.microsoft.com/office/powerpoint/2010/main" val="941247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 Year of IFP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September 2017 – February 2018</a:t>
            </a:r>
          </a:p>
          <a:p>
            <a:pPr lvl="1"/>
            <a:r>
              <a:rPr lang="en-US" dirty="0"/>
              <a:t>Liaise with universities to engage them further in all IFP related activities.</a:t>
            </a:r>
          </a:p>
          <a:p>
            <a:pPr lvl="1"/>
            <a:r>
              <a:rPr lang="en-US" dirty="0"/>
              <a:t>Continue with publishing IFP related articles in publications.</a:t>
            </a:r>
          </a:p>
          <a:p>
            <a:pPr lvl="1"/>
            <a:r>
              <a:rPr lang="en-US" dirty="0"/>
              <a:t>Organise international projects focused on IFP.</a:t>
            </a:r>
          </a:p>
          <a:p>
            <a:pPr lvl="1"/>
            <a:r>
              <a:rPr lang="en-US" dirty="0"/>
              <a:t>Raise members’ awareness of the foreign aspects of Environmental Law via Study Visits.</a:t>
            </a:r>
          </a:p>
          <a:p>
            <a:pPr lvl="1"/>
            <a:r>
              <a:rPr lang="en-US" dirty="0"/>
              <a:t>ELSA International is to establish a Legal Research Group on IFP.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40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 Year of IFP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March 2018 – August 2018</a:t>
            </a:r>
          </a:p>
          <a:p>
            <a:pPr lvl="1"/>
            <a:r>
              <a:rPr lang="en-US" dirty="0"/>
              <a:t>Host the second </a:t>
            </a:r>
            <a:r>
              <a:rPr lang="en-US" b="1" dirty="0"/>
              <a:t>IFP week </a:t>
            </a:r>
            <a:r>
              <a:rPr lang="en-US" dirty="0"/>
              <a:t>in April.</a:t>
            </a:r>
          </a:p>
          <a:p>
            <a:pPr lvl="1"/>
            <a:r>
              <a:rPr lang="en-US" dirty="0"/>
              <a:t>ELSA International is to designate one Local or National Group to organise the </a:t>
            </a:r>
            <a:r>
              <a:rPr lang="en-US" b="1" dirty="0"/>
              <a:t>Mid-IFP </a:t>
            </a:r>
            <a:r>
              <a:rPr lang="en-US" dirty="0"/>
              <a:t>conference.</a:t>
            </a:r>
          </a:p>
        </p:txBody>
      </p:sp>
    </p:spTree>
    <p:extLst>
      <p:ext uri="{BB962C8B-B14F-4D97-AF65-F5344CB8AC3E}">
        <p14:creationId xmlns:p14="http://schemas.microsoft.com/office/powerpoint/2010/main" val="1531426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Year of IFP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September 2018 – February 2019</a:t>
            </a:r>
          </a:p>
          <a:p>
            <a:pPr lvl="1"/>
            <a:r>
              <a:rPr lang="en-US" dirty="0"/>
              <a:t>Focus the Moot Court Competition topics on IFP.</a:t>
            </a:r>
          </a:p>
          <a:p>
            <a:pPr lvl="1"/>
            <a:r>
              <a:rPr lang="en-US" dirty="0"/>
              <a:t>ELSA International is to conclude the Legal Research Group and publish the outcome.</a:t>
            </a:r>
          </a:p>
          <a:p>
            <a:pPr lvl="1"/>
            <a:r>
              <a:rPr lang="en-US" dirty="0"/>
              <a:t>Engage partners, speakers, participants, and former ELSA officers, who were in charge of the IFP, in order to discuss the impact of the programme on the development of Environmental Law.</a:t>
            </a:r>
          </a:p>
        </p:txBody>
      </p:sp>
    </p:spTree>
    <p:extLst>
      <p:ext uri="{BB962C8B-B14F-4D97-AF65-F5344CB8AC3E}">
        <p14:creationId xmlns:p14="http://schemas.microsoft.com/office/powerpoint/2010/main" val="453998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Year of IFP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March 2019 – July 2019</a:t>
            </a:r>
          </a:p>
          <a:p>
            <a:pPr lvl="1"/>
            <a:r>
              <a:rPr lang="en-US" dirty="0"/>
              <a:t>Host the </a:t>
            </a:r>
            <a:r>
              <a:rPr lang="en-US" b="1" dirty="0"/>
              <a:t>final IFP week in April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Produce </a:t>
            </a:r>
            <a:r>
              <a:rPr lang="en-US" b="1" dirty="0"/>
              <a:t>summaries and reports </a:t>
            </a:r>
            <a:r>
              <a:rPr lang="en-US" dirty="0"/>
              <a:t>of the IFP related events of the past 3 years in various forms.</a:t>
            </a:r>
          </a:p>
          <a:p>
            <a:pPr lvl="1"/>
            <a:r>
              <a:rPr lang="en-US" dirty="0"/>
              <a:t>Provide ELSA International with </a:t>
            </a:r>
            <a:r>
              <a:rPr lang="en-US" b="1" dirty="0"/>
              <a:t>evaluation</a:t>
            </a:r>
            <a:r>
              <a:rPr lang="en-US" dirty="0"/>
              <a:t> reports and articles.</a:t>
            </a:r>
          </a:p>
          <a:p>
            <a:pPr lvl="1"/>
            <a:r>
              <a:rPr lang="en-US" dirty="0"/>
              <a:t>ELSA International is to designate one Local or National Group to organise the </a:t>
            </a:r>
            <a:r>
              <a:rPr lang="en-US" b="1" dirty="0"/>
              <a:t>Final IFP conference </a:t>
            </a:r>
            <a:r>
              <a:rPr lang="en-US" dirty="0"/>
              <a:t>to conclude the cycle.</a:t>
            </a:r>
          </a:p>
        </p:txBody>
      </p:sp>
    </p:spTree>
    <p:extLst>
      <p:ext uri="{BB962C8B-B14F-4D97-AF65-F5344CB8AC3E}">
        <p14:creationId xmlns:p14="http://schemas.microsoft.com/office/powerpoint/2010/main" val="365809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ittel 1"/>
          <p:cNvSpPr txBox="1">
            <a:spLocks/>
          </p:cNvSpPr>
          <p:nvPr/>
        </p:nvSpPr>
        <p:spPr>
          <a:xfrm>
            <a:off x="467544" y="901328"/>
            <a:ext cx="3871342" cy="943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GB" sz="3000" b="0" i="0" kern="1200" noProof="0">
                <a:solidFill>
                  <a:srgbClr val="0A3087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t-EE" sz="5000" b="1" dirty="0"/>
              <a:t>Topics:</a:t>
            </a:r>
            <a:endParaRPr lang="nb-NO" dirty="0"/>
          </a:p>
        </p:txBody>
      </p:sp>
      <p:sp>
        <p:nvSpPr>
          <p:cNvPr id="5" name="Shape 104"/>
          <p:cNvSpPr/>
          <p:nvPr/>
        </p:nvSpPr>
        <p:spPr>
          <a:xfrm>
            <a:off x="4860032" y="1844824"/>
            <a:ext cx="2470200" cy="2470200"/>
          </a:xfrm>
          <a:prstGeom prst="ellipse">
            <a:avLst/>
          </a:prstGeom>
          <a:noFill/>
          <a:ln w="9525" cap="flat" cmpd="sng">
            <a:solidFill>
              <a:srgbClr val="939598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110"/>
          <p:cNvSpPr/>
          <p:nvPr/>
        </p:nvSpPr>
        <p:spPr>
          <a:xfrm>
            <a:off x="5057257" y="2042049"/>
            <a:ext cx="2075700" cy="2075700"/>
          </a:xfrm>
          <a:prstGeom prst="ellipse">
            <a:avLst/>
          </a:prstGeom>
          <a:noFill/>
          <a:ln w="19050" cap="flat" cmpd="sng">
            <a:solidFill>
              <a:srgbClr val="93959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TekstSylinder 9"/>
          <p:cNvSpPr txBox="1"/>
          <p:nvPr/>
        </p:nvSpPr>
        <p:spPr>
          <a:xfrm>
            <a:off x="511686" y="2150019"/>
            <a:ext cx="39088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t-EE" sz="2500" kern="12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EB Garamond" charset="0"/>
                <a:cs typeface="EB Garamond" charset="0"/>
              </a:rPr>
              <a:t>Why hasn’t IFP been successful so far?</a:t>
            </a:r>
          </a:p>
          <a:p>
            <a:pPr marL="457200" indent="-457200">
              <a:buAutoNum type="arabicPeriod"/>
            </a:pPr>
            <a:r>
              <a:rPr lang="et-EE" sz="2500" dirty="0">
                <a:latin typeface="Garamond" panose="02020404030301010803" pitchFamily="18" charset="0"/>
                <a:ea typeface="EB Garamond" charset="0"/>
                <a:cs typeface="EB Garamond" charset="0"/>
              </a:rPr>
              <a:t>What can we do to make it successful? #revamp</a:t>
            </a:r>
          </a:p>
          <a:p>
            <a:pPr marL="457200" indent="-457200">
              <a:buAutoNum type="arabicPeriod"/>
            </a:pPr>
            <a:r>
              <a:rPr lang="et-EE" sz="2500" kern="12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EB Garamond" charset="0"/>
                <a:cs typeface="EB Garamond" charset="0"/>
              </a:rPr>
              <a:t>What can we do together to raise awareness aout the IFP among ourselves at the ICM?</a:t>
            </a:r>
            <a:endParaRPr lang="nb-NO" sz="2500" kern="1200" dirty="0">
              <a:solidFill>
                <a:schemeClr val="tx1"/>
              </a:solidFill>
              <a:effectLst/>
              <a:latin typeface="Garamond" panose="02020404030301010803" pitchFamily="18" charset="0"/>
              <a:ea typeface="EB Garamond" charset="0"/>
              <a:cs typeface="EB Garamond" charset="0"/>
            </a:endParaRPr>
          </a:p>
        </p:txBody>
      </p:sp>
      <p:grpSp>
        <p:nvGrpSpPr>
          <p:cNvPr id="9" name="Shape 731"/>
          <p:cNvGrpSpPr/>
          <p:nvPr/>
        </p:nvGrpSpPr>
        <p:grpSpPr>
          <a:xfrm>
            <a:off x="5697666" y="2449786"/>
            <a:ext cx="794882" cy="1260226"/>
            <a:chOff x="6718575" y="2318625"/>
            <a:chExt cx="256950" cy="407375"/>
          </a:xfrm>
        </p:grpSpPr>
        <p:sp>
          <p:nvSpPr>
            <p:cNvPr id="14" name="Shape 73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5" name="Shape 73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6" name="Shape 73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" name="Shape 73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8" name="Shape 73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9" name="Shape 73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0" name="Shape 738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1" name="Shape 739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A308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6713041"/>
      </p:ext>
    </p:extLst>
  </p:cSld>
  <p:clrMapOvr>
    <a:masterClrMapping/>
  </p:clrMapOvr>
</p:sld>
</file>

<file path=ppt/theme/theme1.xml><?xml version="1.0" encoding="utf-8"?>
<a:theme xmlns:a="http://schemas.openxmlformats.org/drawingml/2006/main" name="ELSA">
  <a:themeElements>
    <a:clrScheme name="Vlastné 1">
      <a:dk1>
        <a:sysClr val="windowText" lastClr="000000"/>
      </a:dk1>
      <a:lt1>
        <a:srgbClr val="0A3087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lIns="91425" tIns="91425" rIns="91425" bIns="91425" anchor="t" anchorCtr="0">
        <a:noAutofit/>
      </a:bodyPr>
      <a:lstStyle>
        <a:defPPr marL="180000">
          <a:spcBef>
            <a:spcPts val="0"/>
          </a:spcBef>
          <a:buFont typeface="Courier New" charset="0"/>
          <a:buChar char="o"/>
          <a:defRPr sz="2500" dirty="0" err="1" smtClean="0">
            <a:latin typeface="EB Garamond" charset="0"/>
            <a:ea typeface="EB Garamond" charset="0"/>
            <a:cs typeface="EB Garamond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3" id="{31B26890-FA0F-1841-AFDC-EFF7475F0641}" vid="{C8D54D6C-84E6-D94A-B0AC-6762DA46B40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ELSA</Template>
  <TotalTime>681</TotalTime>
  <Words>503</Words>
  <Application>Microsoft Office PowerPoint</Application>
  <PresentationFormat>On-screen Show (4:3)</PresentationFormat>
  <Paragraphs>67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Courier New</vt:lpstr>
      <vt:lpstr>EB Garamond</vt:lpstr>
      <vt:lpstr>Garamond</vt:lpstr>
      <vt:lpstr>Helvetica</vt:lpstr>
      <vt:lpstr>Helvetica Neue</vt:lpstr>
      <vt:lpstr>Roboto Slab</vt:lpstr>
      <vt:lpstr>Source Sans Pro</vt:lpstr>
      <vt:lpstr>ELSA</vt:lpstr>
      <vt:lpstr>International Focus Programme</vt:lpstr>
      <vt:lpstr>PowerPoint Presentation</vt:lpstr>
      <vt:lpstr>PowerPoint Presentation</vt:lpstr>
      <vt:lpstr>PowerPoint Presentation</vt:lpstr>
      <vt:lpstr>A voice to law students and young lawyers</vt:lpstr>
      <vt:lpstr>What is the situation now? </vt:lpstr>
      <vt:lpstr>So what’s the future of IFP?</vt:lpstr>
      <vt:lpstr>How can we do it?</vt:lpstr>
      <vt:lpstr>1ST Year of IFP</vt:lpstr>
      <vt:lpstr>PowerPoint Presentation</vt:lpstr>
      <vt:lpstr>2nd  Year of IFP</vt:lpstr>
      <vt:lpstr>2nd  Year of IFP</vt:lpstr>
      <vt:lpstr>3rd Year of IFP</vt:lpstr>
      <vt:lpstr>3rd Year of IFP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Lyngnes Nikolai Karleif</dc:creator>
  <cp:lastModifiedBy>kerli kalk</cp:lastModifiedBy>
  <cp:revision>20</cp:revision>
  <dcterms:created xsi:type="dcterms:W3CDTF">2016-02-27T15:48:26Z</dcterms:created>
  <dcterms:modified xsi:type="dcterms:W3CDTF">2017-10-19T10:46:33Z</dcterms:modified>
</cp:coreProperties>
</file>