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400"/>
    <a:srgbClr val="0A3087"/>
    <a:srgbClr val="0A1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4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95D53B-83A5-4627-9EF5-705BE0848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051" y="3316144"/>
            <a:ext cx="10753898" cy="1265527"/>
          </a:xfr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56D210-21BC-4A59-807A-99B1F72B3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051" y="4876511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D4084C2-6A2E-432D-B5EF-03996DBB9C41}"/>
              </a:ext>
            </a:extLst>
          </p:cNvPr>
          <p:cNvCxnSpPr>
            <a:cxnSpLocks/>
          </p:cNvCxnSpPr>
          <p:nvPr userDrawn="1"/>
        </p:nvCxnSpPr>
        <p:spPr>
          <a:xfrm>
            <a:off x="719051" y="4736090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5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F044C-D9B4-476B-A4A7-E10111FD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2528E9-477F-45A2-8FCF-434420B27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4CF39AB-FEAF-4BED-9DC4-21CF91A1FCD5}"/>
              </a:ext>
            </a:extLst>
          </p:cNvPr>
          <p:cNvCxnSpPr>
            <a:cxnSpLocks/>
          </p:cNvCxnSpPr>
          <p:nvPr userDrawn="1"/>
        </p:nvCxnSpPr>
        <p:spPr>
          <a:xfrm>
            <a:off x="976745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98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BF4E1-5854-4037-82A4-977B02A0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D20B0F-33CF-43A2-BD73-FC7CC54F3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80071"/>
            <a:ext cx="10515600" cy="140957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1D194459-C1CC-470E-95EA-3BEFC82C8951}"/>
              </a:ext>
            </a:extLst>
          </p:cNvPr>
          <p:cNvCxnSpPr>
            <a:cxnSpLocks/>
          </p:cNvCxnSpPr>
          <p:nvPr userDrawn="1"/>
        </p:nvCxnSpPr>
        <p:spPr>
          <a:xfrm>
            <a:off x="918556" y="4579938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41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23709-818A-4EFB-BED1-5B5E3A81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E50F58-64A2-4D40-9E36-37D54AF54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CB7583-F54E-44C3-96AD-A2A276900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789AEF7-9DC4-4237-B7BD-922115026A9F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68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82F97-883A-411B-B8F5-E1CED255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FF99BD1-E964-4C68-A311-F17D0FCD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0DC68F2-7555-43F7-938A-8C601F602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DA84C39-4833-4960-91B0-C1B6CE210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1020CBF-5186-41D9-BD08-C8240A3FA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2E222AF-48CB-4AF7-AD62-57DEF9FF1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67C907-F548-46ED-8864-17B68EACAEFB}" type="datetimeFigureOut">
              <a:rPr lang="en-GB" smtClean="0"/>
              <a:t>31/08/2019</a:t>
            </a:fld>
            <a:endParaRPr lang="en-GB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A01363D-6A0B-44C8-909C-FA36B385ED74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93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A84C-D59F-4E1B-BE31-D85A8E18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23F7503-558B-48BC-A176-036EE005F677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64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25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536EF-3ACA-4A7D-B398-D7E7D7AE5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E38F7B-8FDC-4E08-8397-B0988D6A1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5A2E0ED-8453-414F-87EC-23628EEDE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6370"/>
            <a:ext cx="3932237" cy="37326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960DDCEB-E80D-4342-9821-DB9053180025}"/>
              </a:ext>
            </a:extLst>
          </p:cNvPr>
          <p:cNvCxnSpPr>
            <a:cxnSpLocks/>
          </p:cNvCxnSpPr>
          <p:nvPr userDrawn="1"/>
        </p:nvCxnSpPr>
        <p:spPr>
          <a:xfrm>
            <a:off x="931228" y="2057400"/>
            <a:ext cx="184522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F8EF6-4F15-46E3-B301-5BD828A3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D1ADFFC-BC2A-44AC-9EAD-4F4BD4870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8A7821-8F50-4D53-B3AD-67D9AC377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934"/>
            <a:ext cx="3932237" cy="36910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3678835-19E3-4A2D-B5D1-3EAE43E282E5}"/>
              </a:ext>
            </a:extLst>
          </p:cNvPr>
          <p:cNvCxnSpPr>
            <a:cxnSpLocks/>
          </p:cNvCxnSpPr>
          <p:nvPr userDrawn="1"/>
        </p:nvCxnSpPr>
        <p:spPr>
          <a:xfrm>
            <a:off x="931228" y="2057400"/>
            <a:ext cx="184522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8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C7761-A974-45F2-915F-1127E02A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65CD0D-189C-4C37-9B9A-5A635CB8C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2710E38A-EB40-4773-91D5-B0195215A674}"/>
              </a:ext>
            </a:extLst>
          </p:cNvPr>
          <p:cNvCxnSpPr>
            <a:cxnSpLocks/>
          </p:cNvCxnSpPr>
          <p:nvPr userDrawn="1"/>
        </p:nvCxnSpPr>
        <p:spPr>
          <a:xfrm>
            <a:off x="968432" y="1327872"/>
            <a:ext cx="4991793" cy="0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07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B54F355-F630-44B5-8D30-09D6EEBE2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74282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7B8C26A-8D0A-46B1-8702-133E89653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CBA813D9-DE1D-4FE4-A445-28C69201B0E1}"/>
              </a:ext>
            </a:extLst>
          </p:cNvPr>
          <p:cNvCxnSpPr>
            <a:cxnSpLocks/>
          </p:cNvCxnSpPr>
          <p:nvPr userDrawn="1"/>
        </p:nvCxnSpPr>
        <p:spPr>
          <a:xfrm>
            <a:off x="9905308" y="446722"/>
            <a:ext cx="0" cy="3776143"/>
          </a:xfrm>
          <a:prstGeom prst="line">
            <a:avLst/>
          </a:prstGeom>
          <a:ln w="57150">
            <a:solidFill>
              <a:srgbClr val="FF74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33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45F6DF2-2B76-4B2D-884C-9665C991A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35C918-8CED-41FA-A4DA-35F21CA4C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999BE65-D25E-41C7-A7D9-00F8368E7E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375" y="5474567"/>
            <a:ext cx="2486209" cy="128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4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Lato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Lato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Lato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Lato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ato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ato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0AEA-4049-4B2E-9274-FE60BC949D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International Conferences of ELSA I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C6493CC-F5B9-4852-A6E7-556A9722CD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IX KAM, 4-8 September 2019</a:t>
            </a:r>
          </a:p>
          <a:p>
            <a:r>
              <a:rPr lang="en-GB" sz="2800" dirty="0"/>
              <a:t>Istanbul, Turkey</a:t>
            </a:r>
          </a:p>
        </p:txBody>
      </p:sp>
    </p:spTree>
    <p:extLst>
      <p:ext uri="{BB962C8B-B14F-4D97-AF65-F5344CB8AC3E}">
        <p14:creationId xmlns:p14="http://schemas.microsoft.com/office/powerpoint/2010/main" val="189324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F1FB-83C3-C746-BB58-310B5E1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Know - how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DE4A96-54D8-FC44-8484-676182164CD9}"/>
              </a:ext>
            </a:extLst>
          </p:cNvPr>
          <p:cNvSpPr txBox="1"/>
          <p:nvPr/>
        </p:nvSpPr>
        <p:spPr>
          <a:xfrm>
            <a:off x="942109" y="3067635"/>
            <a:ext cx="20643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r>
              <a:rPr lang="en-US" sz="3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Days+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920005-A807-A74F-8C93-06C0B1D984D1}"/>
              </a:ext>
            </a:extLst>
          </p:cNvPr>
          <p:cNvSpPr txBox="1"/>
          <p:nvPr/>
        </p:nvSpPr>
        <p:spPr>
          <a:xfrm>
            <a:off x="6386946" y="3144580"/>
            <a:ext cx="42741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10h+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Scientific </a:t>
            </a:r>
            <a:r>
              <a:rPr lang="en-US" sz="25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programme</a:t>
            </a:r>
            <a:endParaRPr lang="en-US" sz="25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7CB7C-4946-7849-A4D3-7A127BA7F560}"/>
              </a:ext>
            </a:extLst>
          </p:cNvPr>
          <p:cNvSpPr txBox="1"/>
          <p:nvPr/>
        </p:nvSpPr>
        <p:spPr>
          <a:xfrm>
            <a:off x="4031672" y="2990692"/>
            <a:ext cx="206432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</a:t>
            </a:r>
            <a:r>
              <a:rPr lang="en-US" sz="3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112251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10003-BF84-3F48-998F-F96C2D2B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Let’s talk about money, money, money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1CA09-0323-F847-B5BB-889B7E84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49691" cy="4351338"/>
          </a:xfrm>
        </p:spPr>
        <p:txBody>
          <a:bodyPr numCol="1" anchor="ctr">
            <a:normAutofit/>
          </a:bodyPr>
          <a:lstStyle/>
          <a:p>
            <a:pPr marL="457200" lvl="1" indent="0">
              <a:buNone/>
            </a:pPr>
            <a:endParaRPr lang="en-GB" sz="3500" dirty="0"/>
          </a:p>
          <a:p>
            <a:pPr lvl="1"/>
            <a:r>
              <a:rPr lang="en-GB" sz="3500" b="1" dirty="0"/>
              <a:t>35</a:t>
            </a:r>
            <a:r>
              <a:rPr lang="en-GB" sz="3500" dirty="0"/>
              <a:t> euro </a:t>
            </a:r>
            <a:r>
              <a:rPr lang="en-GB" sz="3000" dirty="0"/>
              <a:t>– non-favoured</a:t>
            </a:r>
          </a:p>
          <a:p>
            <a:pPr marL="457200" lvl="1" indent="0">
              <a:buNone/>
            </a:pPr>
            <a:endParaRPr lang="en-GB" sz="3500" dirty="0"/>
          </a:p>
          <a:p>
            <a:pPr lvl="1"/>
            <a:r>
              <a:rPr lang="en-GB" sz="3500" b="1" dirty="0"/>
              <a:t>30</a:t>
            </a:r>
            <a:r>
              <a:rPr lang="en-GB" sz="3500" dirty="0"/>
              <a:t> euro </a:t>
            </a:r>
            <a:r>
              <a:rPr lang="en-GB" sz="3000" dirty="0"/>
              <a:t>– favoured</a:t>
            </a:r>
          </a:p>
          <a:p>
            <a:pPr marL="457200" lvl="1" indent="0">
              <a:buNone/>
            </a:pPr>
            <a:endParaRPr lang="en-GB" sz="3000" dirty="0"/>
          </a:p>
          <a:p>
            <a:pPr lvl="1"/>
            <a:r>
              <a:rPr lang="en-GB" sz="3000" b="1" dirty="0"/>
              <a:t>50 </a:t>
            </a:r>
            <a:r>
              <a:rPr lang="en-GB" sz="3000" dirty="0"/>
              <a:t>euro – Gala Ball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0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0C47A-442E-F747-A764-AB3FFB97F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Let’s talk about money, money, money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2FFC-4E6E-014A-937D-A03C87563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Scientific and social </a:t>
            </a:r>
            <a:r>
              <a:rPr lang="en-US" dirty="0" err="1"/>
              <a:t>programme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Lunch;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1+ coffee break;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Welcome package;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Administrative costs.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29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AE7F-D994-0C4C-8870-3D38C462C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Plan for the next months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19E3B5-778B-854F-ADE7-FA00194CB5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94555"/>
              </p:ext>
            </p:extLst>
          </p:nvPr>
        </p:nvGraphicFramePr>
        <p:xfrm>
          <a:off x="838199" y="1685314"/>
          <a:ext cx="8319656" cy="429984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159828">
                  <a:extLst>
                    <a:ext uri="{9D8B030D-6E8A-4147-A177-3AD203B41FA5}">
                      <a16:colId xmlns:a16="http://schemas.microsoft.com/office/drawing/2014/main" val="2732160525"/>
                    </a:ext>
                  </a:extLst>
                </a:gridCol>
                <a:gridCol w="4159828">
                  <a:extLst>
                    <a:ext uri="{9D8B030D-6E8A-4147-A177-3AD203B41FA5}">
                      <a16:colId xmlns:a16="http://schemas.microsoft.com/office/drawing/2014/main" val="217109275"/>
                    </a:ext>
                  </a:extLst>
                </a:gridCol>
              </a:tblGrid>
              <a:tr h="9249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rgbClr val="FF74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October</a:t>
                      </a:r>
                    </a:p>
                    <a:p>
                      <a:pPr algn="ctr"/>
                      <a:endParaRPr lang="en-US" sz="2500" b="1" dirty="0">
                        <a:solidFill>
                          <a:srgbClr val="FF7400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rgbClr val="FF74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November</a:t>
                      </a:r>
                    </a:p>
                    <a:p>
                      <a:pPr algn="ctr"/>
                      <a:endParaRPr lang="en-US" sz="2500" b="1" dirty="0">
                        <a:solidFill>
                          <a:srgbClr val="FF7400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323634"/>
                  </a:ext>
                </a:extLst>
              </a:tr>
              <a:tr h="9963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Logo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First promo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36276"/>
                  </a:ext>
                </a:extLst>
              </a:tr>
              <a:tr h="594626"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Branding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Call for SPF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696999"/>
                  </a:ext>
                </a:extLst>
              </a:tr>
              <a:tr h="594626"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Website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Coaching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198669"/>
                  </a:ext>
                </a:extLst>
              </a:tr>
              <a:tr h="594626"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Templates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Partners’ meetings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140626"/>
                  </a:ext>
                </a:extLst>
              </a:tr>
              <a:tr h="594626">
                <a:tc>
                  <a:txBody>
                    <a:bodyPr/>
                    <a:lstStyle/>
                    <a:p>
                      <a:pPr algn="ctr"/>
                      <a:r>
                        <a:rPr lang="en-US" sz="2500" b="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ICM proposals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500" b="0" dirty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334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83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B565-828F-254D-A917-7D3A3A3E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ICM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54990-AF1B-6A41-A35D-7C3A73CAA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Quality standards</a:t>
            </a:r>
          </a:p>
          <a:p>
            <a:pPr marL="0" indent="0">
              <a:buNone/>
            </a:pPr>
            <a:endParaRPr lang="en-US" sz="3500" dirty="0"/>
          </a:p>
          <a:p>
            <a:r>
              <a:rPr lang="en-US" sz="3500" dirty="0"/>
              <a:t>Responsibilities of EI and OCs</a:t>
            </a:r>
          </a:p>
          <a:p>
            <a:pPr marL="0" indent="0">
              <a:buNone/>
            </a:pPr>
            <a:endParaRPr lang="en-US" sz="3500" dirty="0"/>
          </a:p>
          <a:p>
            <a:r>
              <a:rPr lang="en-US" sz="3500" dirty="0"/>
              <a:t>Specification and Evaluation </a:t>
            </a:r>
          </a:p>
          <a:p>
            <a:pPr marL="0" indent="0">
              <a:buNone/>
            </a:pPr>
            <a:endParaRPr lang="en-US" sz="3500" dirty="0"/>
          </a:p>
          <a:p>
            <a:r>
              <a:rPr lang="en-US" sz="3500" dirty="0"/>
              <a:t>Any inputs?</a:t>
            </a:r>
          </a:p>
        </p:txBody>
      </p:sp>
    </p:spTree>
    <p:extLst>
      <p:ext uri="{BB962C8B-B14F-4D97-AF65-F5344CB8AC3E}">
        <p14:creationId xmlns:p14="http://schemas.microsoft.com/office/powerpoint/2010/main" val="367497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32AFE-CDF9-E245-BEBC-EB150E480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Is it possible to </a:t>
            </a:r>
            <a:r>
              <a:rPr lang="en-US" sz="3500" dirty="0" err="1"/>
              <a:t>organise</a:t>
            </a:r>
            <a:r>
              <a:rPr lang="en-US" sz="3500" dirty="0"/>
              <a:t> ICE in your LG/NG?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D67B0-559A-004D-87B8-0BB53D1F7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8" y="2189018"/>
            <a:ext cx="6673960" cy="37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605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SA ppt format" id="{05D9B7AA-ADA4-44BC-890A-06834B2AD239}" vid="{AA908CB7-EE2A-4010-953F-683BDA22D3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215</TotalTime>
  <Words>123</Words>
  <Application>Microsoft Macintosh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Kantoorthema</vt:lpstr>
      <vt:lpstr>International Conferences of ELSA I</vt:lpstr>
      <vt:lpstr>Know - how</vt:lpstr>
      <vt:lpstr>Let’s talk about money, money, money </vt:lpstr>
      <vt:lpstr>Let’s talk about money, money, money </vt:lpstr>
      <vt:lpstr>Plan for the next months</vt:lpstr>
      <vt:lpstr>ICM proposals</vt:lpstr>
      <vt:lpstr>Is it possible to organise ICE in your LG/NG?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Law Students’ Association</dc:title>
  <dc:creator>Matteo Alessandro</dc:creator>
  <cp:lastModifiedBy>Aleksandra Żuchowska</cp:lastModifiedBy>
  <cp:revision>19</cp:revision>
  <dcterms:created xsi:type="dcterms:W3CDTF">2018-11-11T07:57:56Z</dcterms:created>
  <dcterms:modified xsi:type="dcterms:W3CDTF">2019-08-31T08:21:36Z</dcterms:modified>
</cp:coreProperties>
</file>