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267" r:id="rId3"/>
    <p:sldId id="258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380"/>
  </p:normalViewPr>
  <p:slideViewPr>
    <p:cSldViewPr snapToGrid="0" snapToObjects="1">
      <p:cViewPr varScale="1">
        <p:scale>
          <a:sx n="82" d="100"/>
          <a:sy n="82" d="100"/>
        </p:scale>
        <p:origin x="2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52F9F-FE47-45D5-A7A6-B25C4CF7B62B}" type="datetimeFigureOut">
              <a:rPr lang="en-US"/>
              <a:t>8/28/16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E80CC-A1CF-44CB-950E-39B787A007EC}" type="slidenum">
              <a:t>‹#›</a:t>
            </a:fld>
            <a:endParaRPr lang="en-US" dirty="0"/>
          </a:p>
        </p:txBody>
      </p:sp>
      <p:sp>
        <p:nvSpPr>
          <p:cNvPr id="6" name="Zástupný symbol hlavičky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7" name="Zástupný symbol dátumu 2"/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03423C2-7949-4462-94F4-AC9784D7C574}" type="datetime1">
              <a: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28/08/2016</a:t>
            </a:fld>
            <a:endParaRPr lang="en-GB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8" name="Zástupný symbol päty 3"/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9" name="Zástupný symbol čísla snímky 4"/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B242484-BF05-4A74-AB23-E5456E658435}" type="slidenum">
              <a:t>‹#›</a:t>
            </a:fld>
            <a:endParaRPr lang="en-GB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40442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6FFC2-D631-DA47-9F94-AECEA4A57B19}" type="datetimeFigureOut">
              <a:rPr lang="en-US" smtClean="0"/>
              <a:t>8/28/16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2F4C2-6753-744B-9175-12E3707F9A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1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2F4C2-6753-744B-9175-12E3707F9AE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1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2051721" y="2708919"/>
            <a:ext cx="6192682" cy="1470026"/>
          </a:xfrm>
        </p:spPr>
        <p:txBody>
          <a:bodyPr/>
          <a:lstStyle>
            <a:lvl1pPr>
              <a:defRPr lang="sk-SK" sz="4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2048813" y="4272021"/>
            <a:ext cx="6195599" cy="648071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lang="sk-SK" sz="2000">
                <a:solidFill>
                  <a:srgbClr val="898989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pPr lvl="0"/>
            <a:r>
              <a:rPr lang="sk-SK"/>
              <a:t>Upravte štýl predlohy podnadpisov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179515" y="6309323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"/>
                <a:cs typeface=""/>
              </a:defRPr>
            </a:lvl1pPr>
          </a:lstStyle>
          <a:p>
            <a:pPr lvl="0"/>
            <a:fld id="{177FA2B2-6E06-4D2D-BD62-3AE9CFD8478A}" type="datetime1">
              <a:rPr lang="en-GB"/>
              <a:pPr lvl="0"/>
              <a:t>28/08/2016</a:t>
            </a:fld>
            <a:endParaRPr lang="en-GB" dirty="0"/>
          </a:p>
        </p:txBody>
      </p:sp>
      <p:sp>
        <p:nvSpPr>
          <p:cNvPr id="5" name="TekstSylinder 4"/>
          <p:cNvSpPr txBox="1"/>
          <p:nvPr/>
        </p:nvSpPr>
        <p:spPr>
          <a:xfrm>
            <a:off x="8595360" y="-1767836"/>
            <a:ext cx="914400" cy="91440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21" tIns="91421" rIns="91421" bIns="91421" anchor="t" anchorCtr="0" compatLnSpc="1">
            <a:noAutofit/>
          </a:bodyPr>
          <a:lstStyle/>
          <a:p>
            <a:pPr marL="179999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/>
              <a:buChar char="o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500" b="0" i="0" u="none" strike="noStrike" kern="1200" cap="none" spc="0" baseline="0" dirty="0">
              <a:solidFill>
                <a:srgbClr val="000000"/>
              </a:solidFill>
              <a:uFillTx/>
              <a:latin typeface="EB Garamond"/>
              <a:ea typeface="EB Garamond"/>
              <a:cs typeface="EB 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524886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>
            <a:lvl1pPr>
              <a:defRPr lang="sk-SK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23523" y="1514200"/>
            <a:ext cx="6923114" cy="4525959"/>
          </a:xfrm>
        </p:spPr>
        <p:txBody>
          <a:bodyPr/>
          <a:lstStyle>
            <a:lvl1pPr>
              <a:defRPr lang="sk-SK">
                <a:latin typeface="Garamond" pitchFamily="18"/>
              </a:defRPr>
            </a:lvl1pPr>
            <a:lvl2pPr>
              <a:defRPr lang="sk-SK">
                <a:latin typeface="Garamond" pitchFamily="18"/>
              </a:defRPr>
            </a:lvl2pPr>
            <a:lvl3pPr>
              <a:defRPr lang="sk-SK">
                <a:latin typeface="Garamond" pitchFamily="18"/>
              </a:defRPr>
            </a:lvl3pPr>
            <a:lvl4pPr>
              <a:defRPr lang="sk-SK">
                <a:latin typeface="Garamond" pitchFamily="18"/>
              </a:defRPr>
            </a:lvl4pPr>
            <a:lvl5pPr>
              <a:defRPr lang="sk-SK">
                <a:latin typeface="Garamond" pitchFamily="18"/>
              </a:defRPr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5675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delingsoverskrif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051721" y="2708919"/>
            <a:ext cx="6192682" cy="1470026"/>
          </a:xfrm>
        </p:spPr>
        <p:txBody>
          <a:bodyPr/>
          <a:lstStyle>
            <a:lvl1pPr>
              <a:defRPr lang="sk-SK" sz="4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2048813" y="4272021"/>
            <a:ext cx="6195599" cy="648071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lang="sk-SK" sz="2000">
                <a:solidFill>
                  <a:srgbClr val="898989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pPr lvl="0"/>
            <a:r>
              <a:rPr lang="sk-SK"/>
              <a:t>Upravte štýl predlohy podnadpisov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99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5562596" cy="1143000"/>
          </a:xfrm>
        </p:spPr>
        <p:txBody>
          <a:bodyPr/>
          <a:lstStyle>
            <a:lvl1pPr>
              <a:defRPr lang="sk-SK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lang="sk-SK" sz="2800"/>
            </a:lvl1pPr>
            <a:lvl2pPr>
              <a:defRPr lang="sk-SK" sz="2400"/>
            </a:lvl2pPr>
            <a:lvl3pPr>
              <a:spcBef>
                <a:spcPts val="500"/>
              </a:spcBef>
              <a:defRPr lang="sk-SK" sz="2000"/>
            </a:lvl3pPr>
            <a:lvl4pPr>
              <a:spcBef>
                <a:spcPts val="400"/>
              </a:spcBef>
              <a:defRPr lang="sk-SK" sz="1800"/>
            </a:lvl4pPr>
            <a:lvl5pPr>
              <a:spcBef>
                <a:spcPts val="400"/>
              </a:spcBef>
              <a:defRPr lang="sk-SK" sz="1800"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lang="sk-SK" sz="2800"/>
            </a:lvl1pPr>
            <a:lvl2pPr>
              <a:defRPr lang="sk-SK" sz="2400"/>
            </a:lvl2pPr>
            <a:lvl3pPr>
              <a:spcBef>
                <a:spcPts val="500"/>
              </a:spcBef>
              <a:defRPr lang="sk-SK" sz="2000"/>
            </a:lvl3pPr>
            <a:lvl4pPr>
              <a:spcBef>
                <a:spcPts val="400"/>
              </a:spcBef>
              <a:defRPr lang="sk-SK" sz="1800"/>
            </a:lvl4pPr>
            <a:lvl5pPr>
              <a:spcBef>
                <a:spcPts val="400"/>
              </a:spcBef>
              <a:defRPr lang="sk-SK" sz="1800"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06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5562596" cy="1143000"/>
          </a:xfrm>
        </p:spPr>
        <p:txBody>
          <a:bodyPr/>
          <a:lstStyle>
            <a:lvl1pPr>
              <a:defRPr lang="sk-SK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lang="sk-SK" sz="2400" b="1"/>
            </a:lvl1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lang="sk-SK" sz="2400"/>
            </a:lvl1pPr>
            <a:lvl2pPr>
              <a:spcBef>
                <a:spcPts val="500"/>
              </a:spcBef>
              <a:defRPr lang="sk-SK" sz="2000"/>
            </a:lvl2pPr>
            <a:lvl3pPr>
              <a:spcBef>
                <a:spcPts val="400"/>
              </a:spcBef>
              <a:defRPr lang="sk-SK" sz="1800"/>
            </a:lvl3pPr>
            <a:lvl4pPr>
              <a:spcBef>
                <a:spcPts val="400"/>
              </a:spcBef>
              <a:defRPr lang="sk-SK" sz="1600"/>
            </a:lvl4pPr>
            <a:lvl5pPr>
              <a:spcBef>
                <a:spcPts val="400"/>
              </a:spcBef>
              <a:defRPr lang="sk-SK" sz="1600"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lang="sk-SK" sz="2400" b="1"/>
            </a:lvl1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lang="sk-SK" sz="2400"/>
            </a:lvl1pPr>
            <a:lvl2pPr>
              <a:spcBef>
                <a:spcPts val="500"/>
              </a:spcBef>
              <a:defRPr lang="sk-SK" sz="2000"/>
            </a:lvl2pPr>
            <a:lvl3pPr>
              <a:spcBef>
                <a:spcPts val="400"/>
              </a:spcBef>
              <a:defRPr lang="sk-SK" sz="1800"/>
            </a:lvl3pPr>
            <a:lvl4pPr>
              <a:spcBef>
                <a:spcPts val="400"/>
              </a:spcBef>
              <a:defRPr lang="sk-SK" sz="1600"/>
            </a:lvl4pPr>
            <a:lvl5pPr>
              <a:spcBef>
                <a:spcPts val="400"/>
              </a:spcBef>
              <a:defRPr lang="sk-SK" sz="1600"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96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5410943" cy="1143000"/>
          </a:xfrm>
        </p:spPr>
        <p:txBody>
          <a:bodyPr/>
          <a:lstStyle>
            <a:lvl1pPr>
              <a:defRPr lang="sk-SK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9157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70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/>
          <a:lstStyle>
            <a:lvl1pPr>
              <a:defRPr lang="sk-SK" sz="2000" b="1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692694"/>
            <a:ext cx="5111752" cy="5433465"/>
          </a:xfrm>
        </p:spPr>
        <p:txBody>
          <a:bodyPr/>
          <a:lstStyle>
            <a:lvl1pPr>
              <a:spcBef>
                <a:spcPts val="800"/>
              </a:spcBef>
              <a:defRPr lang="en-US" sz="3200"/>
            </a:lvl1pPr>
            <a:lvl2pPr>
              <a:spcBef>
                <a:spcPts val="700"/>
              </a:spcBef>
              <a:defRPr lang="en-US" sz="2800"/>
            </a:lvl2pPr>
            <a:lvl3pPr>
              <a:defRPr lang="en-US" sz="2400"/>
            </a:lvl3pPr>
            <a:lvl4pPr>
              <a:spcBef>
                <a:spcPts val="500"/>
              </a:spcBef>
              <a:defRPr lang="en-US" sz="2000"/>
            </a:lvl4pPr>
            <a:lvl5pPr>
              <a:spcBef>
                <a:spcPts val="500"/>
              </a:spcBef>
              <a:defRPr lang="en-US" sz="2000"/>
            </a:lvl5pPr>
          </a:lstStyle>
          <a:p>
            <a:pPr lvl="0"/>
            <a:r>
              <a:rPr lang="en-US"/>
              <a:t>Click to edit Mastertext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sk-SK" sz="1400"/>
            </a:lvl1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2437444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/>
          <a:lstStyle>
            <a:lvl1pPr>
              <a:defRPr lang="sk-SK" sz="2000" b="1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lang="sk-SK" sz="3200"/>
            </a:lvl1pPr>
          </a:lstStyle>
          <a:p>
            <a:pPr lvl="0"/>
            <a:r>
              <a:rPr lang="sk-SK" dirty="0"/>
              <a:t>Ak chcete pridať obrázok, kliknite na ikonu</a:t>
            </a:r>
            <a:endParaRPr lang="en-GB" dirty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sk-SK" sz="1400"/>
            </a:lvl1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3166099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5410943" cy="1143000"/>
          </a:xfrm>
        </p:spPr>
        <p:txBody>
          <a:bodyPr/>
          <a:lstStyle>
            <a:lvl1pPr>
              <a:defRPr lang="sk-SK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59"/>
          </a:xfrm>
        </p:spPr>
        <p:txBody>
          <a:bodyPr vert="eaVert"/>
          <a:lstStyle>
            <a:lvl1pPr>
              <a:defRPr lang="sk-SK"/>
            </a:lvl1pPr>
            <a:lvl2pPr>
              <a:defRPr lang="sk-SK"/>
            </a:lvl2pPr>
            <a:lvl3pPr>
              <a:defRPr lang="sk-SK"/>
            </a:lvl3pPr>
            <a:lvl4pPr>
              <a:defRPr lang="sk-SK"/>
            </a:lvl4pPr>
            <a:lvl5pPr>
              <a:defRPr lang="sk-SK"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2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bg>
      <p:bgPr>
        <a:solidFill>
          <a:srgbClr val="8989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 lang="sk-SK"/>
            </a:lvl1pPr>
          </a:lstStyle>
          <a:p>
            <a:pPr lvl="0"/>
            <a:r>
              <a:rPr lang="sk-SK"/>
              <a:t>Upravte štýly predlohy textu</a:t>
            </a:r>
            <a:endParaRPr lang="en-GB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 lang="sk-SK"/>
            </a:lvl1pPr>
            <a:lvl2pPr>
              <a:defRPr lang="sk-SK"/>
            </a:lvl2pPr>
            <a:lvl3pPr>
              <a:defRPr lang="sk-SK"/>
            </a:lvl3pPr>
            <a:lvl4pPr>
              <a:defRPr lang="sk-SK"/>
            </a:lvl4pPr>
            <a:lvl5pPr>
              <a:defRPr lang="sk-SK"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"/>
                <a:cs typeface=""/>
              </a:defRPr>
            </a:lvl1pPr>
          </a:lstStyle>
          <a:p>
            <a:pPr lvl="0"/>
            <a:fld id="{7B9D9D35-E825-41C1-83A0-C1C4C9349674}" type="datetime1">
              <a:rPr lang="en-GB"/>
              <a:pPr lvl="0"/>
              <a:t>28/08/2016</a:t>
            </a:fld>
            <a:endParaRPr lang="en-GB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"/>
                <a:cs typeface="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"/>
                <a:cs typeface=""/>
              </a:defRPr>
            </a:lvl1pPr>
          </a:lstStyle>
          <a:p>
            <a:pPr lvl="0"/>
            <a:fld id="{A0EA75AA-58B3-4696-AE11-DEDC3AA0985B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697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5410943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nb-NO" sz="3000" b="0" i="0" u="none" strike="noStrike" kern="1200" cap="none" spc="0" baseline="0">
          <a:solidFill>
            <a:srgbClr val="0A3087"/>
          </a:solidFill>
          <a:uFillTx/>
          <a:latin typeface="Helvetica Neue"/>
          <a:ea typeface="Helvetica Neue"/>
          <a:cs typeface="Helvetica Neue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ourier New"/>
        <a:buChar char="o"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EB Garamond"/>
          <a:ea typeface="EB Garamond"/>
          <a:cs typeface="EB Garamond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ourier New"/>
        <a:buChar char="o"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EB Garamond"/>
          <a:ea typeface="EB Garamond"/>
          <a:cs typeface="EB Garamond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ourier New"/>
        <a:buChar char="o"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EB Garamond"/>
          <a:ea typeface="EB Garamond"/>
          <a:cs typeface="EB Garamond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ourier New"/>
        <a:buChar char="o"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EB Garamond"/>
          <a:ea typeface="EB Garamond"/>
          <a:cs typeface="EB Garamond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ourier New"/>
        <a:buChar char="o"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EB Garamond"/>
          <a:ea typeface="EB Garamond"/>
          <a:cs typeface="EB Garamond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rs.elsa.org/" TargetMode="External"/><Relationship Id="rId4" Type="http://schemas.openxmlformats.org/officeDocument/2006/relationships/hyperlink" Target="http://lawschools.elsa.org/" TargetMode="External"/><Relationship Id="rId5" Type="http://schemas.openxmlformats.org/officeDocument/2006/relationships/hyperlink" Target="http://delegations.elsa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lsa.org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ctrTitle"/>
          </p:nvPr>
        </p:nvSpPr>
        <p:spPr>
          <a:xfrm>
            <a:off x="2051721" y="2801907"/>
            <a:ext cx="6192682" cy="1470026"/>
          </a:xfrm>
        </p:spPr>
        <p:txBody>
          <a:bodyPr>
            <a:normAutofit fontScale="90000"/>
          </a:bodyPr>
          <a:lstStyle/>
          <a:p>
            <a:pPr lvl="0"/>
            <a:r>
              <a:rPr lang="nb-NO" dirty="0" smtClean="0">
                <a:solidFill>
                  <a:srgbClr val="0A3087"/>
                </a:solidFill>
              </a:rPr>
              <a:t>Promoting S&amp;C Activities</a:t>
            </a:r>
            <a:r>
              <a:rPr lang="nb-NO" dirty="0">
                <a:solidFill>
                  <a:srgbClr val="0A3087"/>
                </a:solidFill>
              </a:rPr>
              <a:t/>
            </a:r>
            <a:br>
              <a:rPr lang="nb-NO" dirty="0">
                <a:solidFill>
                  <a:srgbClr val="0A3087"/>
                </a:solidFill>
              </a:rPr>
            </a:br>
            <a:endParaRPr lang="nb-NO" dirty="0">
              <a:solidFill>
                <a:srgbClr val="0A3087"/>
              </a:solidFill>
            </a:endParaRPr>
          </a:p>
        </p:txBody>
      </p:sp>
      <p:sp>
        <p:nvSpPr>
          <p:cNvPr id="3" name="Undertittel 2"/>
          <p:cNvSpPr txBox="1">
            <a:spLocks noGrp="1"/>
          </p:cNvSpPr>
          <p:nvPr>
            <p:ph type="subTitle" idx="1"/>
          </p:nvPr>
        </p:nvSpPr>
        <p:spPr>
          <a:xfrm>
            <a:off x="2098215" y="3484380"/>
            <a:ext cx="6195599" cy="648071"/>
          </a:xfrm>
        </p:spPr>
        <p:txBody>
          <a:bodyPr/>
          <a:lstStyle/>
          <a:p>
            <a:pPr lvl="0"/>
            <a:r>
              <a:rPr lang="sk-SK" dirty="0" smtClean="0"/>
              <a:t>KAM Münster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Well, let’s be honest we all know  whats best for S&amp;C.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14" y="1471125"/>
            <a:ext cx="4498408" cy="4498408"/>
          </a:xfrm>
        </p:spPr>
      </p:pic>
    </p:spTree>
    <p:extLst>
      <p:ext uri="{BB962C8B-B14F-4D97-AF65-F5344CB8AC3E}">
        <p14:creationId xmlns:p14="http://schemas.microsoft.com/office/powerpoint/2010/main" val="1773375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/>
          <a:p>
            <a:pPr lvl="0"/>
            <a:r>
              <a:rPr lang="en-GB" dirty="0" smtClean="0"/>
              <a:t>Channels</a:t>
            </a:r>
            <a:endParaRPr lang="nb-NO" dirty="0"/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323523" y="1514200"/>
            <a:ext cx="6923114" cy="4525959"/>
          </a:xfrm>
        </p:spPr>
        <p:txBody>
          <a:bodyPr>
            <a:normAutofit fontScale="70000" lnSpcReduction="20000"/>
          </a:bodyPr>
          <a:lstStyle/>
          <a:p>
            <a:pPr marL="457200" marR="0" lvl="0" indent="-45720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dirty="0" smtClean="0"/>
              <a:t>Web-pages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  <a:buSzTx/>
            </a:pPr>
            <a:r>
              <a:rPr lang="nb-NO" dirty="0" smtClean="0"/>
              <a:t>International events – ELSA International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  <a:buSzTx/>
            </a:pPr>
            <a:r>
              <a:rPr lang="nb-NO" dirty="0" smtClean="0"/>
              <a:t>Local/National events – LG/NG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  <a:buSzTx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Facebook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  <a:buSzTx/>
            </a:pPr>
            <a:r>
              <a:rPr lang="nb-NO" dirty="0" smtClean="0"/>
              <a:t>The most </a:t>
            </a:r>
            <a:r>
              <a:rPr lang="nb-NO" b="1" dirty="0" smtClean="0"/>
              <a:t>successful </a:t>
            </a:r>
            <a:r>
              <a:rPr lang="nb-NO" dirty="0" smtClean="0"/>
              <a:t>channel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  <a:buSzTx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Mailing</a:t>
            </a:r>
            <a:r>
              <a:rPr lang="nb-NO" dirty="0"/>
              <a:t> </a:t>
            </a:r>
            <a:r>
              <a:rPr lang="nb-NO" dirty="0" smtClean="0"/>
              <a:t>list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Posters/leaflets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SzTx/>
            </a:pPr>
            <a:r>
              <a:rPr lang="nb-NO" dirty="0" smtClean="0"/>
              <a:t>Small reach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SzTx/>
            </a:pPr>
            <a:r>
              <a:rPr lang="nb-NO" dirty="0" smtClean="0"/>
              <a:t>Only on a Local level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SzTx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Synergy calendar or article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Linkedin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Twitter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Snapchat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nb-NO" dirty="0"/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nb-NO" dirty="0" smtClean="0"/>
              <a:t>Promotional Videos</a:t>
            </a:r>
          </a:p>
          <a:p>
            <a:pPr marL="857250" lvl="1" indent="-457200">
              <a:lnSpc>
                <a:spcPct val="90000"/>
              </a:lnSpc>
              <a:spcBef>
                <a:spcPts val="0"/>
              </a:spcBef>
              <a:buSzTx/>
            </a:pP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/>
          <a:p>
            <a:pPr lvl="0"/>
            <a:r>
              <a:rPr lang="en-GB" dirty="0" smtClean="0"/>
              <a:t>Which information to share?</a:t>
            </a:r>
            <a:endParaRPr lang="nb-NO" dirty="0"/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323523" y="1514200"/>
            <a:ext cx="6923114" cy="4525959"/>
          </a:xfrm>
        </p:spPr>
        <p:txBody>
          <a:bodyPr>
            <a:normAutofit/>
          </a:bodyPr>
          <a:lstStyle/>
          <a:p>
            <a:pPr lvl="0"/>
            <a:r>
              <a:rPr lang="en-GB" sz="2000" dirty="0" smtClean="0"/>
              <a:t>Focus on the following –</a:t>
            </a:r>
          </a:p>
          <a:p>
            <a:pPr lvl="1"/>
            <a:r>
              <a:rPr lang="en-GB" sz="2000" b="1" dirty="0" smtClean="0"/>
              <a:t>Why to attend?</a:t>
            </a:r>
          </a:p>
          <a:p>
            <a:pPr lvl="2"/>
            <a:r>
              <a:rPr lang="en-GB" sz="2000" dirty="0" smtClean="0"/>
              <a:t>Certificate of participation</a:t>
            </a:r>
          </a:p>
          <a:p>
            <a:pPr lvl="2"/>
            <a:r>
              <a:rPr lang="en-GB" sz="2000" dirty="0" smtClean="0"/>
              <a:t>Well-known speakers</a:t>
            </a:r>
          </a:p>
          <a:p>
            <a:pPr lvl="2"/>
            <a:r>
              <a:rPr lang="en-GB" sz="2000" dirty="0" smtClean="0"/>
              <a:t>Foreign guests</a:t>
            </a:r>
          </a:p>
          <a:p>
            <a:pPr lvl="2"/>
            <a:r>
              <a:rPr lang="en-GB" sz="2000" dirty="0" smtClean="0"/>
              <a:t>Interesting and unique topic</a:t>
            </a:r>
          </a:p>
          <a:p>
            <a:pPr lvl="2"/>
            <a:r>
              <a:rPr lang="en-GB" sz="2000" dirty="0" smtClean="0"/>
              <a:t>Prize</a:t>
            </a:r>
          </a:p>
          <a:p>
            <a:pPr lvl="1"/>
            <a:r>
              <a:rPr lang="en-GB" sz="2000" b="1" dirty="0" smtClean="0"/>
              <a:t>What is special about your event?</a:t>
            </a:r>
          </a:p>
          <a:p>
            <a:pPr lvl="1"/>
            <a:endParaRPr lang="en-GB" sz="2000" dirty="0"/>
          </a:p>
          <a:p>
            <a:r>
              <a:rPr lang="en-GB" sz="2000" dirty="0" smtClean="0"/>
              <a:t>Do you have any tips or tricks?</a:t>
            </a:r>
          </a:p>
          <a:p>
            <a:pPr lvl="2"/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/>
          <a:p>
            <a:pPr lvl="0"/>
            <a:r>
              <a:rPr lang="en-GB" dirty="0" smtClean="0"/>
              <a:t>Web pages of ELSA International</a:t>
            </a:r>
            <a:endParaRPr lang="nb-NO" dirty="0"/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323523" y="1514200"/>
            <a:ext cx="7920880" cy="452595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500"/>
              </a:spcBef>
            </a:pPr>
            <a:r>
              <a:rPr lang="en-GB" sz="2000" dirty="0">
                <a:hlinkClick r:id="rId2"/>
              </a:rPr>
              <a:t>http://</a:t>
            </a:r>
            <a:r>
              <a:rPr lang="en-GB" sz="2000" dirty="0" smtClean="0">
                <a:hlinkClick r:id="rId2"/>
              </a:rPr>
              <a:t>elsa.org</a:t>
            </a:r>
            <a:endParaRPr lang="en-GB" sz="2000" dirty="0" smtClean="0"/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000" dirty="0" smtClean="0"/>
              <a:t>Promote international ELSA events</a:t>
            </a:r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000" dirty="0" smtClean="0"/>
              <a:t>ELSA International Calendar</a:t>
            </a:r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000" dirty="0" smtClean="0"/>
              <a:t>6 other flagship web-pages</a:t>
            </a:r>
          </a:p>
          <a:p>
            <a:pPr lvl="1">
              <a:lnSpc>
                <a:spcPct val="80000"/>
              </a:lnSpc>
              <a:spcBef>
                <a:spcPts val="500"/>
              </a:spcBef>
            </a:pPr>
            <a:endParaRPr lang="en-GB" sz="2000" dirty="0"/>
          </a:p>
          <a:p>
            <a:pPr>
              <a:lnSpc>
                <a:spcPct val="80000"/>
              </a:lnSpc>
              <a:spcBef>
                <a:spcPts val="500"/>
              </a:spcBef>
            </a:pPr>
            <a:r>
              <a:rPr lang="en-GB" sz="2000" dirty="0">
                <a:hlinkClick r:id="rId3"/>
              </a:rPr>
              <a:t>http://</a:t>
            </a:r>
            <a:r>
              <a:rPr lang="en-GB" sz="2000" dirty="0" smtClean="0">
                <a:hlinkClick r:id="rId3"/>
              </a:rPr>
              <a:t>officers.elsa.org</a:t>
            </a:r>
            <a:endParaRPr lang="en-GB" sz="2000" dirty="0" smtClean="0"/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000" dirty="0" smtClean="0"/>
              <a:t>Not used for promotion</a:t>
            </a:r>
          </a:p>
          <a:p>
            <a:pPr>
              <a:lnSpc>
                <a:spcPct val="80000"/>
              </a:lnSpc>
              <a:spcBef>
                <a:spcPts val="500"/>
              </a:spcBef>
            </a:pPr>
            <a:endParaRPr lang="en-GB" sz="2000" dirty="0" smtClean="0"/>
          </a:p>
          <a:p>
            <a:pPr>
              <a:lnSpc>
                <a:spcPct val="80000"/>
              </a:lnSpc>
              <a:spcBef>
                <a:spcPts val="500"/>
              </a:spcBef>
            </a:pPr>
            <a:r>
              <a:rPr lang="en-GB" sz="2000" dirty="0" smtClean="0"/>
              <a:t>S&amp;C related web-pages</a:t>
            </a:r>
            <a:endParaRPr lang="en-GB" sz="2000" dirty="0"/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000" dirty="0" smtClean="0">
                <a:hlinkClick r:id="rId4"/>
              </a:rPr>
              <a:t>http</a:t>
            </a:r>
            <a:r>
              <a:rPr lang="en-GB" sz="2000" dirty="0">
                <a:hlinkClick r:id="rId4"/>
              </a:rPr>
              <a:t>://</a:t>
            </a:r>
            <a:r>
              <a:rPr lang="en-GB" sz="2000" dirty="0" smtClean="0">
                <a:hlinkClick r:id="rId4"/>
              </a:rPr>
              <a:t>lawschools.elsa.org</a:t>
            </a:r>
            <a:endParaRPr lang="en-GB" sz="2000" dirty="0" smtClean="0"/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000" dirty="0">
                <a:hlinkClick r:id="rId5"/>
              </a:rPr>
              <a:t>http://</a:t>
            </a:r>
            <a:r>
              <a:rPr lang="en-GB" sz="2000" dirty="0" smtClean="0">
                <a:hlinkClick r:id="rId5"/>
              </a:rPr>
              <a:t>delegations.elsa.org</a:t>
            </a:r>
            <a:endParaRPr lang="en-GB" sz="2000" dirty="0" smtClean="0"/>
          </a:p>
          <a:p>
            <a:pPr>
              <a:lnSpc>
                <a:spcPct val="80000"/>
              </a:lnSpc>
              <a:spcBef>
                <a:spcPts val="500"/>
              </a:spcBef>
            </a:pPr>
            <a:endParaRPr lang="en-GB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036" y="1145660"/>
            <a:ext cx="4791381" cy="4332327"/>
          </a:xfrm>
        </p:spPr>
      </p:pic>
    </p:spTree>
    <p:extLst>
      <p:ext uri="{BB962C8B-B14F-4D97-AF65-F5344CB8AC3E}">
        <p14:creationId xmlns:p14="http://schemas.microsoft.com/office/powerpoint/2010/main" val="717820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/>
          <a:p>
            <a:pPr lvl="0"/>
            <a:r>
              <a:rPr lang="en-GB" dirty="0" smtClean="0"/>
              <a:t>Facebook</a:t>
            </a:r>
            <a:endParaRPr lang="nb-NO" dirty="0"/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323523" y="1514200"/>
            <a:ext cx="6923114" cy="452595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sz="2000" b="1" dirty="0" smtClean="0"/>
              <a:t>Suitable Materials</a:t>
            </a:r>
          </a:p>
          <a:p>
            <a:pPr lvl="1"/>
            <a:r>
              <a:rPr lang="en-GB" sz="2000" dirty="0" smtClean="0"/>
              <a:t>Square images</a:t>
            </a:r>
          </a:p>
          <a:p>
            <a:pPr lvl="1"/>
            <a:r>
              <a:rPr lang="en-GB" sz="2000" dirty="0" smtClean="0"/>
              <a:t>GIFs</a:t>
            </a:r>
          </a:p>
          <a:p>
            <a:pPr lvl="1"/>
            <a:r>
              <a:rPr lang="en-GB" sz="2000" dirty="0" smtClean="0"/>
              <a:t>Cover photo (851x351px)</a:t>
            </a:r>
          </a:p>
          <a:p>
            <a:pPr lvl="1"/>
            <a:r>
              <a:rPr lang="en-GB" sz="2000" dirty="0" smtClean="0"/>
              <a:t>Videos</a:t>
            </a:r>
          </a:p>
          <a:p>
            <a:pPr lvl="1"/>
            <a:r>
              <a:rPr lang="en-GB" sz="2000" dirty="0" smtClean="0"/>
              <a:t>Hashtags</a:t>
            </a:r>
          </a:p>
          <a:p>
            <a:pPr marL="457200" lvl="1" indent="0">
              <a:buNone/>
            </a:pPr>
            <a:endParaRPr lang="en-GB" sz="2000" dirty="0" smtClean="0"/>
          </a:p>
          <a:p>
            <a:r>
              <a:rPr lang="en-GB" sz="2000" b="1" dirty="0" smtClean="0"/>
              <a:t>Events</a:t>
            </a:r>
          </a:p>
          <a:p>
            <a:pPr lvl="1"/>
            <a:r>
              <a:rPr lang="en-GB" sz="2000" dirty="0" smtClean="0"/>
              <a:t>Is seen only by the </a:t>
            </a:r>
            <a:r>
              <a:rPr lang="en-GB" sz="2000" b="1" dirty="0" smtClean="0"/>
              <a:t>invited audience</a:t>
            </a:r>
          </a:p>
          <a:p>
            <a:pPr lvl="1"/>
            <a:endParaRPr lang="en-GB" sz="2000" b="1" dirty="0"/>
          </a:p>
          <a:p>
            <a:r>
              <a:rPr lang="en-GB" sz="2000" b="1" dirty="0" smtClean="0"/>
              <a:t>Fan-pages</a:t>
            </a:r>
          </a:p>
          <a:p>
            <a:pPr lvl="1"/>
            <a:r>
              <a:rPr lang="en-GB" sz="2000" dirty="0" smtClean="0"/>
              <a:t>Very small reach without personal sharing or advertisement</a:t>
            </a:r>
          </a:p>
          <a:p>
            <a:pPr lvl="1"/>
            <a:endParaRPr lang="en-GB" sz="2000" dirty="0" smtClean="0"/>
          </a:p>
          <a:p>
            <a:r>
              <a:rPr lang="en-GB" sz="2000" b="1" dirty="0" smtClean="0"/>
              <a:t>Groups </a:t>
            </a:r>
          </a:p>
          <a:p>
            <a:pPr lvl="1"/>
            <a:r>
              <a:rPr lang="en-GB" sz="2000" dirty="0" smtClean="0"/>
              <a:t>Local area officers, national members, local members, law-course</a:t>
            </a:r>
            <a:endParaRPr lang="en-GB" sz="2000" dirty="0"/>
          </a:p>
          <a:p>
            <a:pPr lvl="1"/>
            <a:endParaRPr lang="en-GB" sz="2000" dirty="0"/>
          </a:p>
          <a:p>
            <a:pPr lvl="1"/>
            <a:endParaRPr lang="en-GB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/>
          <a:p>
            <a:pPr lvl="0"/>
            <a:r>
              <a:rPr lang="en-GB" dirty="0" smtClean="0"/>
              <a:t>Facebook Pages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45" y="1331640"/>
            <a:ext cx="4937954" cy="208103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45" y="3412671"/>
            <a:ext cx="4937954" cy="23206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3" y="1816057"/>
            <a:ext cx="1243017" cy="31586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/>
          <a:p>
            <a:pPr lvl="0"/>
            <a:r>
              <a:rPr lang="en-GB" dirty="0" smtClean="0"/>
              <a:t>Facebook Advertisement</a:t>
            </a:r>
            <a:endParaRPr lang="nb-NO" dirty="0"/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323523" y="1514200"/>
            <a:ext cx="8208916" cy="4347757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</a:pPr>
            <a:r>
              <a:rPr lang="en-GB" sz="2300" dirty="0" smtClean="0"/>
              <a:t>Targeted </a:t>
            </a:r>
            <a:r>
              <a:rPr lang="en-GB" sz="2300" b="1" dirty="0" smtClean="0"/>
              <a:t>audience </a:t>
            </a:r>
            <a:r>
              <a:rPr lang="en-GB" sz="2300" dirty="0" smtClean="0"/>
              <a:t>with a good reach</a:t>
            </a:r>
          </a:p>
          <a:p>
            <a:pPr lvl="1">
              <a:lnSpc>
                <a:spcPct val="80000"/>
              </a:lnSpc>
            </a:pPr>
            <a:r>
              <a:rPr lang="en-GB" sz="2300" dirty="0" smtClean="0"/>
              <a:t>Basic reach is approximately 10,000 users</a:t>
            </a:r>
          </a:p>
          <a:p>
            <a:pPr lvl="1">
              <a:lnSpc>
                <a:spcPct val="80000"/>
              </a:lnSpc>
            </a:pPr>
            <a:r>
              <a:rPr lang="en-GB" sz="2300" dirty="0" smtClean="0"/>
              <a:t>Target the marketing campaign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GB" sz="2300" dirty="0"/>
          </a:p>
          <a:p>
            <a:pPr>
              <a:lnSpc>
                <a:spcPct val="80000"/>
              </a:lnSpc>
            </a:pPr>
            <a:r>
              <a:rPr lang="en-GB" sz="2300" b="1" dirty="0" smtClean="0"/>
              <a:t>When?</a:t>
            </a:r>
          </a:p>
          <a:p>
            <a:pPr lvl="1">
              <a:lnSpc>
                <a:spcPct val="80000"/>
              </a:lnSpc>
            </a:pPr>
            <a:r>
              <a:rPr lang="en-GB" sz="2300" dirty="0" smtClean="0"/>
              <a:t>Most suitable for </a:t>
            </a:r>
            <a:r>
              <a:rPr lang="en-GB" sz="2300" b="1" dirty="0" smtClean="0"/>
              <a:t>international events</a:t>
            </a:r>
            <a:r>
              <a:rPr lang="en-GB" sz="2300" dirty="0" smtClean="0"/>
              <a:t> or big national events</a:t>
            </a:r>
          </a:p>
          <a:p>
            <a:pPr lvl="1">
              <a:lnSpc>
                <a:spcPct val="80000"/>
              </a:lnSpc>
            </a:pPr>
            <a:r>
              <a:rPr lang="en-GB" sz="2300" dirty="0" smtClean="0"/>
              <a:t>Worth to use it when the participants pay a </a:t>
            </a:r>
            <a:r>
              <a:rPr lang="en-GB" sz="2300" b="1" dirty="0" smtClean="0"/>
              <a:t>fee </a:t>
            </a:r>
            <a:r>
              <a:rPr lang="en-GB" sz="2300" dirty="0" smtClean="0"/>
              <a:t>for an event</a:t>
            </a:r>
          </a:p>
          <a:p>
            <a:pPr lvl="1">
              <a:lnSpc>
                <a:spcPct val="80000"/>
              </a:lnSpc>
            </a:pPr>
            <a:endParaRPr lang="en-GB" sz="2300" dirty="0" smtClean="0"/>
          </a:p>
          <a:p>
            <a:pPr>
              <a:lnSpc>
                <a:spcPct val="80000"/>
              </a:lnSpc>
            </a:pPr>
            <a:r>
              <a:rPr lang="en-GB" sz="2300" dirty="0" smtClean="0"/>
              <a:t>How much does it cost?</a:t>
            </a:r>
          </a:p>
          <a:p>
            <a:pPr lvl="1">
              <a:lnSpc>
                <a:spcPct val="80000"/>
              </a:lnSpc>
            </a:pPr>
            <a:r>
              <a:rPr lang="en-GB" sz="2300" dirty="0" smtClean="0"/>
              <a:t>Approx. </a:t>
            </a:r>
            <a:r>
              <a:rPr lang="en-GB" sz="2300" b="1" dirty="0" smtClean="0"/>
              <a:t>€5 </a:t>
            </a:r>
            <a:r>
              <a:rPr lang="en-GB" sz="2300" dirty="0" smtClean="0"/>
              <a:t>per day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323523" y="188640"/>
            <a:ext cx="5904655" cy="1143000"/>
          </a:xfrm>
        </p:spPr>
        <p:txBody>
          <a:bodyPr/>
          <a:lstStyle/>
          <a:p>
            <a:pPr lvl="0"/>
            <a:r>
              <a:rPr lang="en-GB" dirty="0" smtClean="0"/>
              <a:t>Facebook Advertisement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3" y="1719459"/>
            <a:ext cx="8208963" cy="3724109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How would you promote a project? (20 minutes)</a:t>
            </a:r>
          </a:p>
          <a:p>
            <a:pPr lvl="1"/>
            <a:r>
              <a:rPr lang="en-US" b="1" dirty="0" smtClean="0"/>
              <a:t>Plan a promotion campaign</a:t>
            </a:r>
          </a:p>
          <a:p>
            <a:pPr lvl="1"/>
            <a:r>
              <a:rPr lang="en-US" b="1" dirty="0" smtClean="0"/>
              <a:t>Presenting to a fresher</a:t>
            </a:r>
          </a:p>
          <a:p>
            <a:pPr lvl="2"/>
            <a:r>
              <a:rPr lang="en-US" dirty="0" smtClean="0"/>
              <a:t> An International Conference organised by your LG/NG</a:t>
            </a:r>
          </a:p>
          <a:p>
            <a:pPr lvl="2"/>
            <a:r>
              <a:rPr lang="en-US" dirty="0" smtClean="0"/>
              <a:t>ELSA Law School</a:t>
            </a:r>
          </a:p>
          <a:p>
            <a:pPr lvl="2"/>
            <a:r>
              <a:rPr lang="en-US" dirty="0" smtClean="0"/>
              <a:t>ELSA Delegation</a:t>
            </a:r>
          </a:p>
          <a:p>
            <a:pPr lvl="2"/>
            <a:r>
              <a:rPr lang="en-US" dirty="0" smtClean="0"/>
              <a:t>An IFP related event</a:t>
            </a:r>
          </a:p>
          <a:p>
            <a:pPr lvl="2"/>
            <a:r>
              <a:rPr lang="en-US" dirty="0" smtClean="0"/>
              <a:t>An ELSA Webinar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 smtClean="0"/>
              <a:t>Presentations by Working Groups (15 minutes)</a:t>
            </a:r>
            <a:endParaRPr lang="en-US" dirty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8379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96</TotalTime>
  <Words>279</Words>
  <Application>Microsoft Macintosh PowerPoint</Application>
  <PresentationFormat>On-screen Show (4:3)</PresentationFormat>
  <Paragraphs>90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EB Garamond</vt:lpstr>
      <vt:lpstr>Garamond</vt:lpstr>
      <vt:lpstr>Helvetica Neue</vt:lpstr>
      <vt:lpstr>Office tema</vt:lpstr>
      <vt:lpstr>Promoting S&amp;C Activities </vt:lpstr>
      <vt:lpstr>Well, let’s be honest we all know  whats best for S&amp;C.</vt:lpstr>
      <vt:lpstr>Channels</vt:lpstr>
      <vt:lpstr>Which information to share?</vt:lpstr>
      <vt:lpstr>Web pages of ELSA International</vt:lpstr>
      <vt:lpstr>PowerPoint Presentation</vt:lpstr>
      <vt:lpstr>Facebook</vt:lpstr>
      <vt:lpstr>Facebook Pages</vt:lpstr>
      <vt:lpstr>Facebook Advertisement</vt:lpstr>
      <vt:lpstr>Facebook Advertisement</vt:lpstr>
      <vt:lpstr>Working Groups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ELSA Law Schools</dc:title>
  <dc:creator>Matej Sadloň</dc:creator>
  <cp:lastModifiedBy>Microsoft Office User</cp:lastModifiedBy>
  <cp:revision>12</cp:revision>
  <dcterms:created xsi:type="dcterms:W3CDTF">2016-03-17T10:42:56Z</dcterms:created>
  <dcterms:modified xsi:type="dcterms:W3CDTF">2016-08-28T10:35:45Z</dcterms:modified>
</cp:coreProperties>
</file>